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8"/>
  </p:notesMasterIdLst>
  <p:sldIdLst>
    <p:sldId id="261" r:id="rId5"/>
    <p:sldId id="263" r:id="rId6"/>
    <p:sldId id="257" r:id="rId7"/>
    <p:sldId id="258" r:id="rId8"/>
    <p:sldId id="259" r:id="rId9"/>
    <p:sldId id="260" r:id="rId10"/>
    <p:sldId id="264" r:id="rId11"/>
    <p:sldId id="265" r:id="rId12"/>
    <p:sldId id="266" r:id="rId13"/>
    <p:sldId id="267" r:id="rId14"/>
    <p:sldId id="269" r:id="rId15"/>
    <p:sldId id="270" r:id="rId16"/>
    <p:sldId id="262"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2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328" autoAdjust="0"/>
    <p:restoredTop sz="94660"/>
  </p:normalViewPr>
  <p:slideViewPr>
    <p:cSldViewPr snapToGrid="0">
      <p:cViewPr varScale="1">
        <p:scale>
          <a:sx n="69" d="100"/>
          <a:sy n="69" d="100"/>
        </p:scale>
        <p:origin x="787" y="72"/>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2.png>
</file>

<file path=ppt/media/image3.jpeg>
</file>

<file path=ppt/media/image4.png>
</file>

<file path=ppt/media/image5.png>
</file>

<file path=ppt/media/image6.sv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A75990-A4A1-4DDE-AA8D-73E60A452DD0}" type="datetimeFigureOut">
              <a:rPr lang="en-US" smtClean="0"/>
              <a:t>10/1/2024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CD8D-B1D9-4658-A4F0-38CA8D83ED5D}" type="slidenum">
              <a:rPr lang="en-US" smtClean="0"/>
              <a:t>‹#›</a:t>
            </a:fld>
            <a:endParaRPr lang="en-US" dirty="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To break down the research question into measurable components, we need to identify the independent variables (factors being measured or manipulated). </a:t>
            </a:r>
            <a:r>
              <a:rPr lang="en-US" dirty="0" err="1"/>
              <a:t>Iindependent</a:t>
            </a:r>
            <a:r>
              <a:rPr lang="en-US" dirty="0"/>
              <a:t> variables are those that can influence or predict outcomes related to mental health among tech employees. </a:t>
            </a:r>
            <a:endParaRPr lang="en-US" b="0" dirty="0"/>
          </a:p>
        </p:txBody>
      </p:sp>
      <p:sp>
        <p:nvSpPr>
          <p:cNvPr id="4" name="Slide Number Placeholder 3"/>
          <p:cNvSpPr>
            <a:spLocks noGrp="1"/>
          </p:cNvSpPr>
          <p:nvPr>
            <p:ph type="sldNum" sz="quarter" idx="5"/>
          </p:nvPr>
        </p:nvSpPr>
        <p:spPr/>
        <p:txBody>
          <a:bodyPr/>
          <a:lstStyle/>
          <a:p>
            <a:fld id="{BF4D4632-D3ED-42FD-9E33-C295526B306A}" type="slidenum">
              <a:rPr lang="en-US" smtClean="0"/>
              <a:t>3</a:t>
            </a:fld>
            <a:endParaRPr lang="en-US"/>
          </a:p>
        </p:txBody>
      </p:sp>
    </p:spTree>
    <p:extLst>
      <p:ext uri="{BB962C8B-B14F-4D97-AF65-F5344CB8AC3E}">
        <p14:creationId xmlns:p14="http://schemas.microsoft.com/office/powerpoint/2010/main" val="34267888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dataset comes from a 2014 survey conducted to explore </a:t>
            </a:r>
            <a:r>
              <a:rPr lang="en-US" b="1" dirty="0"/>
              <a:t>attitudes towards mental health</a:t>
            </a:r>
            <a:r>
              <a:rPr lang="en-US" dirty="0"/>
              <a:t> and the </a:t>
            </a:r>
            <a:r>
              <a:rPr lang="en-US" b="1" dirty="0"/>
              <a:t>prevalence of mental health disorders</a:t>
            </a:r>
            <a:r>
              <a:rPr lang="en-US" dirty="0"/>
              <a:t> within the tech industry. The survey aimed to better understand how employees in tech workplaces view mental health issues, whether they feel comfortable discussing mental health at work, and how mental health support is perceived in their work environments.</a:t>
            </a:r>
          </a:p>
          <a:p>
            <a:r>
              <a:rPr lang="en-US" dirty="0"/>
              <a:t>Key aspects of the dataset include:</a:t>
            </a:r>
          </a:p>
          <a:p>
            <a:pPr>
              <a:buFont typeface="Arial" panose="020B0604020202020204" pitchFamily="34" charset="0"/>
              <a:buChar char="•"/>
            </a:pPr>
            <a:r>
              <a:rPr lang="en-US" b="1" dirty="0"/>
              <a:t>Demographics</a:t>
            </a:r>
            <a:r>
              <a:rPr lang="en-US" dirty="0"/>
              <a:t>: Age, gender, and occupation of respondents.</a:t>
            </a:r>
          </a:p>
          <a:p>
            <a:pPr>
              <a:buFont typeface="Arial" panose="020B0604020202020204" pitchFamily="34" charset="0"/>
              <a:buChar char="•"/>
            </a:pPr>
            <a:r>
              <a:rPr lang="en-US" b="1" dirty="0"/>
              <a:t>Workplace characteristics</a:t>
            </a:r>
            <a:r>
              <a:rPr lang="en-US" dirty="0"/>
              <a:t>: Size of the company, industry type, and geographic location.</a:t>
            </a:r>
          </a:p>
          <a:p>
            <a:pPr>
              <a:buFont typeface="Arial" panose="020B0604020202020204" pitchFamily="34" charset="0"/>
              <a:buChar char="•"/>
            </a:pPr>
            <a:r>
              <a:rPr lang="en-US" b="1" dirty="0"/>
              <a:t>Mental health status</a:t>
            </a:r>
            <a:r>
              <a:rPr lang="en-US" dirty="0"/>
              <a:t>: Information on whether the respondents have been diagnosed with a mental health disorder, and the prevalence of such conditions.</a:t>
            </a:r>
          </a:p>
          <a:p>
            <a:pPr>
              <a:buFont typeface="Arial" panose="020B0604020202020204" pitchFamily="34" charset="0"/>
              <a:buChar char="•"/>
            </a:pPr>
            <a:r>
              <a:rPr lang="en-US" b="1" dirty="0"/>
              <a:t>Workplace mental health support</a:t>
            </a:r>
            <a:r>
              <a:rPr lang="en-US" dirty="0"/>
              <a:t>: Insights into whether companies offer mental health resources, and how comfortable employees are discussing mental health issues with supervisors.</a:t>
            </a:r>
          </a:p>
          <a:p>
            <a:endParaRPr lang="en-US" dirty="0"/>
          </a:p>
        </p:txBody>
      </p:sp>
      <p:sp>
        <p:nvSpPr>
          <p:cNvPr id="4" name="Slide Number Placeholder 3"/>
          <p:cNvSpPr>
            <a:spLocks noGrp="1"/>
          </p:cNvSpPr>
          <p:nvPr>
            <p:ph type="sldNum" sz="quarter" idx="5"/>
          </p:nvPr>
        </p:nvSpPr>
        <p:spPr/>
        <p:txBody>
          <a:bodyPr/>
          <a:lstStyle/>
          <a:p>
            <a:fld id="{BF4D4632-D3ED-42FD-9E33-C295526B306A}" type="slidenum">
              <a:rPr lang="en-US" smtClean="0"/>
              <a:t>4</a:t>
            </a:fld>
            <a:endParaRPr lang="en-US"/>
          </a:p>
        </p:txBody>
      </p:sp>
    </p:spTree>
    <p:extLst>
      <p:ext uri="{BB962C8B-B14F-4D97-AF65-F5344CB8AC3E}">
        <p14:creationId xmlns:p14="http://schemas.microsoft.com/office/powerpoint/2010/main" val="6276123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F4D4632-D3ED-42FD-9E33-C295526B306A}" type="slidenum">
              <a:rPr lang="en-US" smtClean="0"/>
              <a:t>5</a:t>
            </a:fld>
            <a:endParaRPr lang="en-US"/>
          </a:p>
        </p:txBody>
      </p:sp>
    </p:spTree>
    <p:extLst>
      <p:ext uri="{BB962C8B-B14F-4D97-AF65-F5344CB8AC3E}">
        <p14:creationId xmlns:p14="http://schemas.microsoft.com/office/powerpoint/2010/main" val="17462012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Impact of Mental Health on Work Performance: </a:t>
            </a:r>
            <a:r>
              <a:rPr lang="en-US" dirty="0"/>
              <a:t>Analyze "</a:t>
            </a:r>
            <a:r>
              <a:rPr lang="en-US" dirty="0" err="1"/>
              <a:t>work_interfere</a:t>
            </a:r>
            <a:r>
              <a:rPr lang="en-US" dirty="0"/>
              <a:t>" responses to see if tech employees report more work interference due to mental health compared to other sectors.</a:t>
            </a:r>
          </a:p>
          <a:p>
            <a:r>
              <a:rPr lang="en-US" b="1" dirty="0"/>
              <a:t>Rate of Mental Health Treatment: </a:t>
            </a:r>
            <a:r>
              <a:rPr lang="en-US" dirty="0"/>
              <a:t>Examine the "treatment" responses. Higher treatment-seeking rates in tech employees may indicate greater mental health issues related to technology exposure.</a:t>
            </a:r>
            <a:br>
              <a:rPr lang="en-US" dirty="0"/>
            </a:br>
            <a:r>
              <a:rPr lang="en-US" b="1" dirty="0"/>
              <a:t>Availability of Mental Health Resources: </a:t>
            </a:r>
            <a:r>
              <a:rPr lang="en-US" dirty="0"/>
              <a:t>Assess responses to "benefits," "</a:t>
            </a:r>
            <a:r>
              <a:rPr lang="en-US" dirty="0" err="1"/>
              <a:t>care_options</a:t>
            </a:r>
            <a:r>
              <a:rPr lang="en-US" dirty="0"/>
              <a:t>," and "</a:t>
            </a:r>
            <a:r>
              <a:rPr lang="en-US" dirty="0" err="1"/>
              <a:t>wellness_program</a:t>
            </a:r>
            <a:r>
              <a:rPr lang="en-US" dirty="0"/>
              <a:t>" questions. If tech employees report fewer resources despite high stress, it suggests a gap in support.</a:t>
            </a:r>
          </a:p>
          <a:p>
            <a:r>
              <a:rPr lang="en-US" b="1" dirty="0"/>
              <a:t>Mental Health vs. Physical Health Perception: </a:t>
            </a:r>
            <a:r>
              <a:rPr lang="en-US" dirty="0"/>
              <a:t>Evaluate "</a:t>
            </a:r>
            <a:r>
              <a:rPr lang="en-US" dirty="0" err="1"/>
              <a:t>mental_vs_physical</a:t>
            </a:r>
            <a:r>
              <a:rPr lang="en-US" dirty="0"/>
              <a:t>" responses. Lower scores among tech employees could indicate that mental health is not prioritized like physical health.</a:t>
            </a:r>
          </a:p>
          <a:p>
            <a:r>
              <a:rPr lang="en-US" b="1" dirty="0"/>
              <a:t>Stigmatization and Consequences: </a:t>
            </a:r>
            <a:r>
              <a:rPr lang="en-US" dirty="0"/>
              <a:t>Review "</a:t>
            </a:r>
            <a:r>
              <a:rPr lang="en-US" dirty="0" err="1"/>
              <a:t>mental_health_consequence</a:t>
            </a:r>
            <a:r>
              <a:rPr lang="en-US" dirty="0"/>
              <a:t>" and "</a:t>
            </a:r>
            <a:r>
              <a:rPr lang="en-US" dirty="0" err="1"/>
              <a:t>obs_consequence</a:t>
            </a:r>
            <a:r>
              <a:rPr lang="en-US" dirty="0"/>
              <a:t>" responses. A belief among tech employees that discussing mental health may lead to negative outcomes could point to a toxic work environment.</a:t>
            </a:r>
          </a:p>
          <a:p>
            <a:r>
              <a:rPr lang="en-US" b="1" dirty="0"/>
              <a:t>Willingness to Discuss Mental Health: </a:t>
            </a:r>
            <a:r>
              <a:rPr lang="en-US" dirty="0"/>
              <a:t>Analyze "coworkers" and "supervisor" responses.  Lower willingness among tech employees to discuss mental health may reflect a culture of isolation exacerbated by remote work and high demands.</a:t>
            </a:r>
          </a:p>
          <a:p>
            <a:r>
              <a:rPr lang="en-US" b="1" dirty="0"/>
              <a:t>Impact of Remote Work: </a:t>
            </a:r>
            <a:r>
              <a:rPr lang="en-US" dirty="0"/>
              <a:t>Investigate "</a:t>
            </a:r>
            <a:r>
              <a:rPr lang="en-US" dirty="0" err="1"/>
              <a:t>remote_work</a:t>
            </a:r>
            <a:r>
              <a:rPr lang="en-US" dirty="0"/>
              <a:t>" responses. Correlate remote work with mental health challenges like treatment-seeking and willingness to discuss issues, highlighting potential effects of isolation and constant tech engagement.</a:t>
            </a:r>
          </a:p>
        </p:txBody>
      </p:sp>
      <p:sp>
        <p:nvSpPr>
          <p:cNvPr id="4" name="Slide Number Placeholder 3"/>
          <p:cNvSpPr>
            <a:spLocks noGrp="1"/>
          </p:cNvSpPr>
          <p:nvPr>
            <p:ph type="sldNum" sz="quarter" idx="5"/>
          </p:nvPr>
        </p:nvSpPr>
        <p:spPr/>
        <p:txBody>
          <a:bodyPr/>
          <a:lstStyle/>
          <a:p>
            <a:fld id="{BF4D4632-D3ED-42FD-9E33-C295526B306A}" type="slidenum">
              <a:rPr lang="en-US" smtClean="0"/>
              <a:t>6</a:t>
            </a:fld>
            <a:endParaRPr lang="en-US"/>
          </a:p>
        </p:txBody>
      </p:sp>
    </p:spTree>
    <p:extLst>
      <p:ext uri="{BB962C8B-B14F-4D97-AF65-F5344CB8AC3E}">
        <p14:creationId xmlns:p14="http://schemas.microsoft.com/office/powerpoint/2010/main" val="39186935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F4D4632-D3ED-42FD-9E33-C295526B306A}" type="slidenum">
              <a:rPr lang="en-US" smtClean="0"/>
              <a:t>11</a:t>
            </a:fld>
            <a:endParaRPr lang="en-US"/>
          </a:p>
        </p:txBody>
      </p:sp>
    </p:spTree>
    <p:extLst>
      <p:ext uri="{BB962C8B-B14F-4D97-AF65-F5344CB8AC3E}">
        <p14:creationId xmlns:p14="http://schemas.microsoft.com/office/powerpoint/2010/main" val="82960421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C4838214-DDA2-0BDF-7A78-F00411F9D425}"/>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077511" y="5410201"/>
            <a:ext cx="2743200" cy="365125"/>
          </a:xfrm>
        </p:spPr>
        <p:txBody>
          <a:bodyPr/>
          <a:lstStyle/>
          <a:p>
            <a:fld id="{808C238F-B856-42A4-BC32-194DCC130D5F}" type="datetime1">
              <a:rPr lang="en-US" smtClean="0"/>
              <a:t>10/1/2024</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8" name="Rectangle: Rounded Corners 7">
            <a:extLst>
              <a:ext uri="{FF2B5EF4-FFF2-40B4-BE49-F238E27FC236}">
                <a16:creationId xmlns:a16="http://schemas.microsoft.com/office/drawing/2014/main" id="{46F8BAA2-7A6F-CC68-9EAC-A2CA1ABDF892}"/>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4872680-3826-48D8-A0B9-F293E3A564DD}" type="datetime1">
              <a:rPr lang="en-US" smtClean="0"/>
              <a:t>10/1/2024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E52055DA-A26A-ABF7-D8C0-8FDBB6A7A373}"/>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C0F02A-B435-4587-AE10-6A02865845FD}" type="datetime1">
              <a:rPr lang="en-US" smtClean="0"/>
              <a:t>10/1/2024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215E1EFE-3B2B-ED8C-88A6-7757010468E5}"/>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DF27A1-9C29-4918-BA16-87149545F673}" type="datetime1">
              <a:rPr lang="en-US" smtClean="0"/>
              <a:t>10/1/2024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2E80218E-871A-496C-60D8-C6E9DAAB3818}"/>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dirty="0"/>
              <a:t>Click to edit Master title style</a:t>
            </a:r>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7EEE601-4D27-49FF-B099-2799466F7EDA}" type="datetime1">
              <a:rPr lang="en-US" smtClean="0"/>
              <a:t>10/1/2024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F3192A2D-3486-532A-F9D3-95F1FA8A0522}"/>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
          <p:cNvSpPr>
            <a:spLocks noGrp="1"/>
          </p:cNvSpPr>
          <p:nvPr>
            <p:ph type="title"/>
          </p:nvPr>
        </p:nvSpPr>
        <p:spPr>
          <a:xfrm>
            <a:off x="1141413" y="609600"/>
            <a:ext cx="9905998" cy="1905000"/>
          </a:xfrm>
        </p:spPr>
        <p:txBody>
          <a:bodyPr/>
          <a:lstStyle/>
          <a:p>
            <a:r>
              <a:rPr lang="en-US"/>
              <a:t>Click to edit Master title style</a:t>
            </a:r>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4E52469-603F-4B0F-8F23-6B2B143D5424}" type="datetime1">
              <a:rPr lang="en-US" smtClean="0"/>
              <a:t>10/1/2024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13589FE7-B381-373E-F4D9-EEC881F18AC3}"/>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itle 1"/>
          <p:cNvSpPr>
            <a:spLocks noGrp="1"/>
          </p:cNvSpPr>
          <p:nvPr>
            <p:ph type="title"/>
          </p:nvPr>
        </p:nvSpPr>
        <p:spPr>
          <a:xfrm>
            <a:off x="1141411" y="609600"/>
            <a:ext cx="9905999" cy="1905000"/>
          </a:xfrm>
        </p:spPr>
        <p:txBody>
          <a:bodyPr/>
          <a:lstStyle/>
          <a:p>
            <a:r>
              <a:rPr lang="en-US"/>
              <a:t>Click to edit Master title style</a:t>
            </a:r>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D7781E0-05FC-475E-A14D-85EF9B55E67B}" type="datetime1">
              <a:rPr lang="en-US" smtClean="0"/>
              <a:t>10/1/2024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262AC99A-AFAE-D6E6-8C77-FA492C65C458}"/>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D8D02C8-8352-4A2E-A3CD-139A8583C932}" type="datetime1">
              <a:rPr lang="en-US" smtClean="0"/>
              <a:t>10/1/2024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3C7852B8-0E5F-74B3-E65F-418F1764FD60}"/>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F680581-4B77-41E9-BE55-C3C9C3900A2A}" type="datetime1">
              <a:rPr lang="en-US" smtClean="0"/>
              <a:t>10/1/2024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69492802-88C5-9805-C213-4F1FC69C8994}"/>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2C1CB5-A088-4DB4-8A5C-B084F9B2B528}" type="datetime1">
              <a:rPr lang="en-US" smtClean="0"/>
              <a:t>10/1/2024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38F621C1-71B9-8824-158B-7299970114EA}"/>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3C1328-ADC8-435B-8F5C-D339CD9DD487}" type="datetime1">
              <a:rPr lang="en-US" smtClean="0"/>
              <a:t>10/1/2024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Rounded Corners 7">
            <a:extLst>
              <a:ext uri="{FF2B5EF4-FFF2-40B4-BE49-F238E27FC236}">
                <a16:creationId xmlns:a16="http://schemas.microsoft.com/office/drawing/2014/main" id="{5106E42A-4AAA-6C8E-EF88-E4A2EBFACB42}"/>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0256410-64C5-4311-8359-FDA6B61ABBAE}" type="datetime1">
              <a:rPr lang="en-US" smtClean="0"/>
              <a:t>10/1/2024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Rectangle: Rounded Corners 9">
            <a:extLst>
              <a:ext uri="{FF2B5EF4-FFF2-40B4-BE49-F238E27FC236}">
                <a16:creationId xmlns:a16="http://schemas.microsoft.com/office/drawing/2014/main" id="{F328C988-153D-CFB1-F430-BB4B829BB073}"/>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41411" y="619126"/>
            <a:ext cx="9906000" cy="1477961"/>
          </a:xfrm>
        </p:spPr>
        <p:txBody>
          <a:bodyPr/>
          <a:lstStyle/>
          <a:p>
            <a:r>
              <a:rPr lang="en-US"/>
              <a:t>Click to edit Master title style</a:t>
            </a:r>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018B01E-6E1B-4AFC-A690-27C447C9486E}" type="datetime1">
              <a:rPr lang="en-US" smtClean="0"/>
              <a:t>10/1/2024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B252D66D-CCC0-C49C-6E03-F2FA317B95B6}"/>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852F3D2-503A-4E49-99AD-125A054E178F}" type="datetime1">
              <a:rPr lang="en-US" smtClean="0"/>
              <a:t>10/1/2024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Rectangle: Rounded Corners 4">
            <a:extLst>
              <a:ext uri="{FF2B5EF4-FFF2-40B4-BE49-F238E27FC236}">
                <a16:creationId xmlns:a16="http://schemas.microsoft.com/office/drawing/2014/main" id="{5BD7068C-3BF3-8CF1-5353-D4BEC984D857}"/>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Date Placeholder 1"/>
          <p:cNvSpPr>
            <a:spLocks noGrp="1"/>
          </p:cNvSpPr>
          <p:nvPr>
            <p:ph type="dt" sz="half" idx="10"/>
          </p:nvPr>
        </p:nvSpPr>
        <p:spPr/>
        <p:txBody>
          <a:bodyPr/>
          <a:lstStyle/>
          <a:p>
            <a:fld id="{27166207-223C-48E4-AE22-548ABC801447}" type="datetime1">
              <a:rPr lang="en-US" smtClean="0"/>
              <a:t>10/1/2024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Rounded Corners 7">
            <a:extLst>
              <a:ext uri="{FF2B5EF4-FFF2-40B4-BE49-F238E27FC236}">
                <a16:creationId xmlns:a16="http://schemas.microsoft.com/office/drawing/2014/main" id="{B1D6D121-4498-5772-19D3-84F56435BD47}"/>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941151-B38C-4230-91F0-8A3BB69A056C}" type="datetime1">
              <a:rPr lang="en-US" smtClean="0"/>
              <a:t>10/1/2024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Rounded Corners 7">
            <a:extLst>
              <a:ext uri="{FF2B5EF4-FFF2-40B4-BE49-F238E27FC236}">
                <a16:creationId xmlns:a16="http://schemas.microsoft.com/office/drawing/2014/main" id="{07614BFD-56BF-2EA2-408C-A95DA169E9A5}"/>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3F6EA29-EE45-46F5-8084-6929433FA14E}" type="datetime1">
              <a:rPr lang="en-US" smtClean="0"/>
              <a:t>10/1/2024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567B94D-50C4-4558-AAA1-857DDB1A21EF}" type="datetime1">
              <a:rPr lang="en-US" smtClean="0"/>
              <a:t>10/1/2024</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hyperlink" Target="https://www.kaggle.com/datasets/osmi/mental-health-in-tech-survey"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6.sv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jpe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7" name="Group 76">
            <a:extLst>
              <a:ext uri="{FF2B5EF4-FFF2-40B4-BE49-F238E27FC236}">
                <a16:creationId xmlns:a16="http://schemas.microsoft.com/office/drawing/2014/main" id="{AD579530-1077-46B3-BD5C-81BB270A1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8" name="Rectangle 77">
              <a:extLst>
                <a:ext uri="{FF2B5EF4-FFF2-40B4-BE49-F238E27FC236}">
                  <a16:creationId xmlns:a16="http://schemas.microsoft.com/office/drawing/2014/main" id="{ACBB106A-B366-4349-B59F-E8FBDADD8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9" name="Picture 2">
              <a:extLst>
                <a:ext uri="{FF2B5EF4-FFF2-40B4-BE49-F238E27FC236}">
                  <a16:creationId xmlns:a16="http://schemas.microsoft.com/office/drawing/2014/main" id="{113FC03B-24E4-4A3F-9626-CC7F6356BC9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5" name="Picture 4" descr="close up of circuit board">
            <a:extLst>
              <a:ext uri="{FF2B5EF4-FFF2-40B4-BE49-F238E27FC236}">
                <a16:creationId xmlns:a16="http://schemas.microsoft.com/office/drawing/2014/main" id="{525AE681-57C0-4C44-9E88-A16CDA016EB3}"/>
              </a:ext>
            </a:extLst>
          </p:cNvPr>
          <p:cNvPicPr>
            <a:picLocks noChangeAspect="1"/>
          </p:cNvPicPr>
          <p:nvPr/>
        </p:nvPicPr>
        <p:blipFill rotWithShape="1">
          <a:blip r:embed="rId4">
            <a:alphaModFix amt="30000"/>
          </a:blip>
          <a:srcRect t="6504" b="9202"/>
          <a:stretch/>
        </p:blipFill>
        <p:spPr>
          <a:xfrm>
            <a:off x="-2" y="10"/>
            <a:ext cx="12188389" cy="6857990"/>
          </a:xfrm>
          <a:prstGeom prst="rect">
            <a:avLst/>
          </a:prstGeom>
        </p:spPr>
      </p:pic>
      <p:grpSp>
        <p:nvGrpSpPr>
          <p:cNvPr id="81" name="Group 80">
            <a:extLst>
              <a:ext uri="{FF2B5EF4-FFF2-40B4-BE49-F238E27FC236}">
                <a16:creationId xmlns:a16="http://schemas.microsoft.com/office/drawing/2014/main" id="{83F79A5F-63B5-4802-B39B-BF0F89DDDA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2" name="Round Diagonal Corner Rectangle 7">
              <a:extLst>
                <a:ext uri="{FF2B5EF4-FFF2-40B4-BE49-F238E27FC236}">
                  <a16:creationId xmlns:a16="http://schemas.microsoft.com/office/drawing/2014/main" id="{00D14BF7-A799-4EDA-8C19-CED0B8EC5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83" name="Group 82">
              <a:extLst>
                <a:ext uri="{FF2B5EF4-FFF2-40B4-BE49-F238E27FC236}">
                  <a16:creationId xmlns:a16="http://schemas.microsoft.com/office/drawing/2014/main" id="{AF292344-73C8-4E53-85C0-8CDB23EB53B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reeform 32">
                <a:extLst>
                  <a:ext uri="{FF2B5EF4-FFF2-40B4-BE49-F238E27FC236}">
                    <a16:creationId xmlns:a16="http://schemas.microsoft.com/office/drawing/2014/main" id="{4781E776-A0A7-4FB6-958B-8389BBA56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85" name="Freeform 33">
                <a:extLst>
                  <a:ext uri="{FF2B5EF4-FFF2-40B4-BE49-F238E27FC236}">
                    <a16:creationId xmlns:a16="http://schemas.microsoft.com/office/drawing/2014/main" id="{0F004D56-F177-45BC-8965-B72DB88A08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86" name="Freeform 34">
                <a:extLst>
                  <a:ext uri="{FF2B5EF4-FFF2-40B4-BE49-F238E27FC236}">
                    <a16:creationId xmlns:a16="http://schemas.microsoft.com/office/drawing/2014/main" id="{5F2F1F83-817B-4678-B0AE-8FFDC49FC8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87" name="Freeform 37">
                <a:extLst>
                  <a:ext uri="{FF2B5EF4-FFF2-40B4-BE49-F238E27FC236}">
                    <a16:creationId xmlns:a16="http://schemas.microsoft.com/office/drawing/2014/main" id="{F908EB47-32F4-4E82-BF56-FD25BB0747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88" name="Freeform 35">
                <a:extLst>
                  <a:ext uri="{FF2B5EF4-FFF2-40B4-BE49-F238E27FC236}">
                    <a16:creationId xmlns:a16="http://schemas.microsoft.com/office/drawing/2014/main" id="{0966000D-B975-4E8A-9BF2-EACF216405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89" name="Freeform 36">
                <a:extLst>
                  <a:ext uri="{FF2B5EF4-FFF2-40B4-BE49-F238E27FC236}">
                    <a16:creationId xmlns:a16="http://schemas.microsoft.com/office/drawing/2014/main" id="{A9554499-6796-4AEE-B012-34A5B9A585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0" name="Freeform 38">
                <a:extLst>
                  <a:ext uri="{FF2B5EF4-FFF2-40B4-BE49-F238E27FC236}">
                    <a16:creationId xmlns:a16="http://schemas.microsoft.com/office/drawing/2014/main" id="{9DD40864-34BD-491F-B591-180E7B32C1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1" name="Freeform 39">
                <a:extLst>
                  <a:ext uri="{FF2B5EF4-FFF2-40B4-BE49-F238E27FC236}">
                    <a16:creationId xmlns:a16="http://schemas.microsoft.com/office/drawing/2014/main" id="{2623F54C-4373-4D30-90DB-3129BDDF54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2" name="Freeform 40">
                <a:extLst>
                  <a:ext uri="{FF2B5EF4-FFF2-40B4-BE49-F238E27FC236}">
                    <a16:creationId xmlns:a16="http://schemas.microsoft.com/office/drawing/2014/main" id="{1FF42884-D4B2-462F-9FA7-4FA8925322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3" name="Rectangle 41">
                <a:extLst>
                  <a:ext uri="{FF2B5EF4-FFF2-40B4-BE49-F238E27FC236}">
                    <a16:creationId xmlns:a16="http://schemas.microsoft.com/office/drawing/2014/main" id="{27F4D4BA-37F5-4D54-BDFF-733F621D5D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4" name="Freeform 32">
                <a:extLst>
                  <a:ext uri="{FF2B5EF4-FFF2-40B4-BE49-F238E27FC236}">
                    <a16:creationId xmlns:a16="http://schemas.microsoft.com/office/drawing/2014/main" id="{29E4A0E5-0441-4563-A947-12A578110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5" name="Freeform 33">
                <a:extLst>
                  <a:ext uri="{FF2B5EF4-FFF2-40B4-BE49-F238E27FC236}">
                    <a16:creationId xmlns:a16="http://schemas.microsoft.com/office/drawing/2014/main" id="{4A8D89B4-AD1B-410A-870B-1042E075A0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6" name="Freeform 34">
                <a:extLst>
                  <a:ext uri="{FF2B5EF4-FFF2-40B4-BE49-F238E27FC236}">
                    <a16:creationId xmlns:a16="http://schemas.microsoft.com/office/drawing/2014/main" id="{DFC54570-9F45-44E6-AC94-4B3192D44B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7" name="Freeform 37">
                <a:extLst>
                  <a:ext uri="{FF2B5EF4-FFF2-40B4-BE49-F238E27FC236}">
                    <a16:creationId xmlns:a16="http://schemas.microsoft.com/office/drawing/2014/main" id="{A976F76C-4BBB-4CD4-9270-5E4E8802B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8" name="Freeform 35">
                <a:extLst>
                  <a:ext uri="{FF2B5EF4-FFF2-40B4-BE49-F238E27FC236}">
                    <a16:creationId xmlns:a16="http://schemas.microsoft.com/office/drawing/2014/main" id="{06081E5F-35E2-4E9E-A0DA-9E2F769C4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9" name="Freeform 36">
                <a:extLst>
                  <a:ext uri="{FF2B5EF4-FFF2-40B4-BE49-F238E27FC236}">
                    <a16:creationId xmlns:a16="http://schemas.microsoft.com/office/drawing/2014/main" id="{7B7B4F78-1391-433D-AAE5-0FA8B8EE18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00" name="Freeform 38">
                <a:extLst>
                  <a:ext uri="{FF2B5EF4-FFF2-40B4-BE49-F238E27FC236}">
                    <a16:creationId xmlns:a16="http://schemas.microsoft.com/office/drawing/2014/main" id="{EF63F42B-29ED-4285-99D1-5FA657DA92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01" name="Freeform 39">
                <a:extLst>
                  <a:ext uri="{FF2B5EF4-FFF2-40B4-BE49-F238E27FC236}">
                    <a16:creationId xmlns:a16="http://schemas.microsoft.com/office/drawing/2014/main" id="{EB7A6053-A7CF-4785-B396-6F70D6EBE9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02" name="Freeform 40">
                <a:extLst>
                  <a:ext uri="{FF2B5EF4-FFF2-40B4-BE49-F238E27FC236}">
                    <a16:creationId xmlns:a16="http://schemas.microsoft.com/office/drawing/2014/main" id="{E6337518-A10D-47A5-BD86-6D1F3FAF3C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03" name="Rectangle 41">
                <a:extLst>
                  <a:ext uri="{FF2B5EF4-FFF2-40B4-BE49-F238E27FC236}">
                    <a16:creationId xmlns:a16="http://schemas.microsoft.com/office/drawing/2014/main" id="{7591C37F-6498-4992-992D-D413A84752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grpSp>
      </p:grpSp>
      <p:sp>
        <p:nvSpPr>
          <p:cNvPr id="2" name="Title 1">
            <a:extLst>
              <a:ext uri="{FF2B5EF4-FFF2-40B4-BE49-F238E27FC236}">
                <a16:creationId xmlns:a16="http://schemas.microsoft.com/office/drawing/2014/main" id="{ED476017-D224-40AE-B921-67525450151A}"/>
              </a:ext>
            </a:extLst>
          </p:cNvPr>
          <p:cNvSpPr>
            <a:spLocks noGrp="1"/>
          </p:cNvSpPr>
          <p:nvPr>
            <p:ph type="ctrTitle"/>
          </p:nvPr>
        </p:nvSpPr>
        <p:spPr>
          <a:xfrm>
            <a:off x="2671173" y="2152152"/>
            <a:ext cx="6858000" cy="1367896"/>
          </a:xfrm>
        </p:spPr>
        <p:txBody>
          <a:bodyPr>
            <a:noAutofit/>
          </a:bodyPr>
          <a:lstStyle/>
          <a:p>
            <a:pPr algn="ctr"/>
            <a:r>
              <a:rPr lang="en-US" sz="3200" dirty="0"/>
              <a:t>Addressing Mental Health Challenges in the Tech Industry</a:t>
            </a:r>
          </a:p>
        </p:txBody>
      </p:sp>
      <p:graphicFrame>
        <p:nvGraphicFramePr>
          <p:cNvPr id="4" name="Table 3">
            <a:extLst>
              <a:ext uri="{FF2B5EF4-FFF2-40B4-BE49-F238E27FC236}">
                <a16:creationId xmlns:a16="http://schemas.microsoft.com/office/drawing/2014/main" id="{B17E7ACD-860A-556E-A28B-549BBA90A72A}"/>
              </a:ext>
            </a:extLst>
          </p:cNvPr>
          <p:cNvGraphicFramePr>
            <a:graphicFrameLocks noGrp="1"/>
          </p:cNvGraphicFramePr>
          <p:nvPr>
            <p:extLst>
              <p:ext uri="{D42A27DB-BD31-4B8C-83A1-F6EECF244321}">
                <p14:modId xmlns:p14="http://schemas.microsoft.com/office/powerpoint/2010/main" val="1963575001"/>
              </p:ext>
            </p:extLst>
          </p:nvPr>
        </p:nvGraphicFramePr>
        <p:xfrm>
          <a:off x="2927708" y="3732059"/>
          <a:ext cx="8128000" cy="701040"/>
        </p:xfrm>
        <a:graphic>
          <a:graphicData uri="http://schemas.openxmlformats.org/drawingml/2006/table">
            <a:tbl>
              <a:tblPr firstRow="1" bandRow="1">
                <a:tableStyleId>{2D5ABB26-0587-4C30-8999-92F81FD0307C}</a:tableStyleId>
              </a:tblPr>
              <a:tblGrid>
                <a:gridCol w="4064000">
                  <a:extLst>
                    <a:ext uri="{9D8B030D-6E8A-4147-A177-3AD203B41FA5}">
                      <a16:colId xmlns:a16="http://schemas.microsoft.com/office/drawing/2014/main" val="681429552"/>
                    </a:ext>
                  </a:extLst>
                </a:gridCol>
                <a:gridCol w="4064000">
                  <a:extLst>
                    <a:ext uri="{9D8B030D-6E8A-4147-A177-3AD203B41FA5}">
                      <a16:colId xmlns:a16="http://schemas.microsoft.com/office/drawing/2014/main" val="2893548346"/>
                    </a:ext>
                  </a:extLst>
                </a:gridCol>
              </a:tblGrid>
              <a:tr h="494206">
                <a:tc>
                  <a:txBody>
                    <a:bodyPr/>
                    <a:lstStyle/>
                    <a:p>
                      <a:pPr marL="342900" indent="-342900">
                        <a:buFontTx/>
                        <a:buChar char="-"/>
                      </a:pPr>
                      <a:r>
                        <a:rPr lang="en-US" sz="2000" kern="1200" cap="all" baseline="0" dirty="0">
                          <a:solidFill>
                            <a:schemeClr val="tx2"/>
                          </a:solidFill>
                          <a:latin typeface="+mn-lt"/>
                          <a:ea typeface="+mn-ea"/>
                          <a:cs typeface="+mn-cs"/>
                        </a:rPr>
                        <a:t>Alec Collins</a:t>
                      </a:r>
                    </a:p>
                    <a:p>
                      <a:pPr marL="342900" indent="-342900">
                        <a:buFontTx/>
                        <a:buChar char="-"/>
                      </a:pPr>
                      <a:r>
                        <a:rPr lang="en-US" sz="2000" kern="1200" cap="all" baseline="0" dirty="0">
                          <a:solidFill>
                            <a:schemeClr val="tx2"/>
                          </a:solidFill>
                          <a:latin typeface="+mn-lt"/>
                          <a:ea typeface="+mn-ea"/>
                          <a:cs typeface="+mn-cs"/>
                        </a:rPr>
                        <a:t>Donald Doggett</a:t>
                      </a:r>
                    </a:p>
                  </a:txBody>
                  <a:tcPr>
                    <a:noFill/>
                  </a:tcPr>
                </a:tc>
                <a:tc>
                  <a:txBody>
                    <a:bodyPr/>
                    <a:lstStyle/>
                    <a:p>
                      <a:pPr marL="342900" indent="-342900">
                        <a:buFontTx/>
                        <a:buChar char="-"/>
                      </a:pPr>
                      <a:r>
                        <a:rPr lang="en-US" sz="2000" kern="1200" cap="all" baseline="0" dirty="0" err="1">
                          <a:solidFill>
                            <a:schemeClr val="tx2"/>
                          </a:solidFill>
                          <a:latin typeface="+mn-lt"/>
                          <a:ea typeface="+mn-ea"/>
                          <a:cs typeface="+mn-cs"/>
                        </a:rPr>
                        <a:t>Ilsa</a:t>
                      </a:r>
                      <a:r>
                        <a:rPr lang="en-US" sz="2000" kern="1200" cap="all" baseline="0" dirty="0">
                          <a:solidFill>
                            <a:schemeClr val="tx2"/>
                          </a:solidFill>
                          <a:latin typeface="+mn-lt"/>
                          <a:ea typeface="+mn-ea"/>
                          <a:cs typeface="+mn-cs"/>
                        </a:rPr>
                        <a:t> </a:t>
                      </a:r>
                      <a:r>
                        <a:rPr lang="en-US" sz="2000" kern="1200" cap="all" baseline="0" dirty="0" err="1">
                          <a:solidFill>
                            <a:schemeClr val="tx2"/>
                          </a:solidFill>
                          <a:latin typeface="+mn-lt"/>
                          <a:ea typeface="+mn-ea"/>
                          <a:cs typeface="+mn-cs"/>
                        </a:rPr>
                        <a:t>Naumani</a:t>
                      </a:r>
                      <a:endParaRPr lang="en-US" sz="2000" kern="1200" cap="all" baseline="0" dirty="0">
                        <a:solidFill>
                          <a:schemeClr val="tx2"/>
                        </a:solidFill>
                        <a:latin typeface="+mn-lt"/>
                        <a:ea typeface="+mn-ea"/>
                        <a:cs typeface="+mn-cs"/>
                      </a:endParaRPr>
                    </a:p>
                    <a:p>
                      <a:pPr marL="342900" indent="-342900">
                        <a:buFontTx/>
                        <a:buChar char="-"/>
                      </a:pPr>
                      <a:r>
                        <a:rPr lang="en-US" sz="2000" kern="1200" cap="all" baseline="0" dirty="0">
                          <a:solidFill>
                            <a:schemeClr val="tx2"/>
                          </a:solidFill>
                          <a:latin typeface="+mn-lt"/>
                          <a:ea typeface="+mn-ea"/>
                          <a:cs typeface="+mn-cs"/>
                        </a:rPr>
                        <a:t>Marc </a:t>
                      </a:r>
                      <a:r>
                        <a:rPr lang="en-US" sz="2000" kern="1200" cap="all" baseline="0" dirty="0" err="1">
                          <a:solidFill>
                            <a:schemeClr val="tx2"/>
                          </a:solidFill>
                          <a:latin typeface="+mn-lt"/>
                          <a:ea typeface="+mn-ea"/>
                          <a:cs typeface="+mn-cs"/>
                        </a:rPr>
                        <a:t>Arft</a:t>
                      </a:r>
                      <a:endParaRPr lang="en-US" sz="2000" kern="1200" cap="all" baseline="0" dirty="0">
                        <a:solidFill>
                          <a:schemeClr val="tx2"/>
                        </a:solidFill>
                        <a:latin typeface="+mn-lt"/>
                        <a:ea typeface="+mn-ea"/>
                        <a:cs typeface="+mn-cs"/>
                      </a:endParaRPr>
                    </a:p>
                  </a:txBody>
                  <a:tcPr>
                    <a:noFill/>
                  </a:tcPr>
                </a:tc>
                <a:extLst>
                  <a:ext uri="{0D108BD9-81ED-4DB2-BD59-A6C34878D82A}">
                    <a16:rowId xmlns:a16="http://schemas.microsoft.com/office/drawing/2014/main" val="2628925041"/>
                  </a:ext>
                </a:extLst>
              </a:tr>
            </a:tbl>
          </a:graphicData>
        </a:graphic>
      </p:graphicFrame>
    </p:spTree>
    <p:extLst>
      <p:ext uri="{BB962C8B-B14F-4D97-AF65-F5344CB8AC3E}">
        <p14:creationId xmlns:p14="http://schemas.microsoft.com/office/powerpoint/2010/main" val="13371922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81" name="Rectangle 3080">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83"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3085" name="Rectangle 3084">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3087"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11CE09D5-C21D-F094-81F0-CA110985CF99}"/>
              </a:ext>
            </a:extLst>
          </p:cNvPr>
          <p:cNvSpPr>
            <a:spLocks noGrp="1"/>
          </p:cNvSpPr>
          <p:nvPr>
            <p:ph type="title"/>
          </p:nvPr>
        </p:nvSpPr>
        <p:spPr>
          <a:xfrm>
            <a:off x="855266" y="618518"/>
            <a:ext cx="2851417" cy="1478570"/>
          </a:xfrm>
        </p:spPr>
        <p:txBody>
          <a:bodyPr>
            <a:normAutofit/>
          </a:bodyPr>
          <a:lstStyle/>
          <a:p>
            <a:r>
              <a:rPr lang="en-US" sz="2500" dirty="0">
                <a:solidFill>
                  <a:srgbClr val="FFFFFF"/>
                </a:solidFill>
              </a:rPr>
              <a:t>Evaluate the Availability of Mental Health Resources</a:t>
            </a:r>
          </a:p>
        </p:txBody>
      </p:sp>
      <p:sp>
        <p:nvSpPr>
          <p:cNvPr id="3078" name="Content Placeholder 3077">
            <a:extLst>
              <a:ext uri="{FF2B5EF4-FFF2-40B4-BE49-F238E27FC236}">
                <a16:creationId xmlns:a16="http://schemas.microsoft.com/office/drawing/2014/main" id="{98ECA180-DC43-EE3F-C457-EB63EFA8E8FA}"/>
              </a:ext>
            </a:extLst>
          </p:cNvPr>
          <p:cNvSpPr>
            <a:spLocks noGrp="1"/>
          </p:cNvSpPr>
          <p:nvPr>
            <p:ph idx="1"/>
          </p:nvPr>
        </p:nvSpPr>
        <p:spPr>
          <a:xfrm>
            <a:off x="844620" y="2249487"/>
            <a:ext cx="2862444" cy="3957302"/>
          </a:xfrm>
        </p:spPr>
        <p:txBody>
          <a:bodyPr>
            <a:normAutofit/>
          </a:bodyPr>
          <a:lstStyle/>
          <a:p>
            <a:r>
              <a:rPr lang="en-US" sz="1400" dirty="0">
                <a:solidFill>
                  <a:srgbClr val="FFFFFF"/>
                </a:solidFill>
              </a:rPr>
              <a:t>If mental health resources are widely available and effectively utilized, tech employees may be better equipped to handle stress, anxiety, or burnout. This support can directly reduce the negative impact of mental health issues on their productivity, focus, and overall job performance.</a:t>
            </a:r>
          </a:p>
          <a:p>
            <a:r>
              <a:rPr lang="en-US" sz="1400" dirty="0">
                <a:solidFill>
                  <a:srgbClr val="FFFFFF"/>
                </a:solidFill>
              </a:rPr>
              <a:t>According to these statistics, many workers do not have or do not know about mental health resources.</a:t>
            </a:r>
          </a:p>
        </p:txBody>
      </p:sp>
      <p:grpSp>
        <p:nvGrpSpPr>
          <p:cNvPr id="3089" name="Group 3088">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3090"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3091"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92"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93"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94"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95"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96"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97"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98"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99"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00"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01"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3102"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03"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04"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05"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06"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3107"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08"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09"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10"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11"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12"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13"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14"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15"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16"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pic>
        <p:nvPicPr>
          <p:cNvPr id="4" name="Picture 3">
            <a:extLst>
              <a:ext uri="{FF2B5EF4-FFF2-40B4-BE49-F238E27FC236}">
                <a16:creationId xmlns:a16="http://schemas.microsoft.com/office/drawing/2014/main" id="{D6BF96D7-1F4A-2032-2E8C-22290BDB37E2}"/>
              </a:ext>
            </a:extLst>
          </p:cNvPr>
          <p:cNvPicPr>
            <a:picLocks noChangeAspect="1"/>
          </p:cNvPicPr>
          <p:nvPr/>
        </p:nvPicPr>
        <p:blipFill>
          <a:blip r:embed="rId3"/>
          <a:stretch>
            <a:fillRect/>
          </a:stretch>
        </p:blipFill>
        <p:spPr>
          <a:xfrm>
            <a:off x="4728790" y="81944"/>
            <a:ext cx="7137028" cy="6700236"/>
          </a:xfrm>
          <a:prstGeom prst="rect">
            <a:avLst/>
          </a:prstGeom>
        </p:spPr>
      </p:pic>
    </p:spTree>
    <p:extLst>
      <p:ext uri="{BB962C8B-B14F-4D97-AF65-F5344CB8AC3E}">
        <p14:creationId xmlns:p14="http://schemas.microsoft.com/office/powerpoint/2010/main" val="1016207373"/>
      </p:ext>
    </p:extLst>
  </p:cSld>
  <p:clrMapOvr>
    <a:overrideClrMapping bg1="lt1" tx1="dk1" bg2="lt2" tx2="dk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7AE3F3-6666-503C-97C6-EF076A6A075E}"/>
              </a:ext>
            </a:extLst>
          </p:cNvPr>
          <p:cNvSpPr>
            <a:spLocks noGrp="1"/>
          </p:cNvSpPr>
          <p:nvPr>
            <p:ph type="title"/>
          </p:nvPr>
        </p:nvSpPr>
        <p:spPr>
          <a:xfrm>
            <a:off x="6503051" y="685424"/>
            <a:ext cx="4747088" cy="1478570"/>
          </a:xfrm>
        </p:spPr>
        <p:txBody>
          <a:bodyPr>
            <a:normAutofit/>
          </a:bodyPr>
          <a:lstStyle/>
          <a:p>
            <a:r>
              <a:rPr lang="en-US" sz="3300" dirty="0"/>
              <a:t>Investigate Stigmatization and Consequences</a:t>
            </a:r>
          </a:p>
        </p:txBody>
      </p:sp>
      <p:sp>
        <p:nvSpPr>
          <p:cNvPr id="4107" name="Round Diagonal Corner Rectangle 9">
            <a:extLst>
              <a:ext uri="{FF2B5EF4-FFF2-40B4-BE49-F238E27FC236}">
                <a16:creationId xmlns:a16="http://schemas.microsoft.com/office/drawing/2014/main" id="{8B451719-3D51-4EAE-BFF2-306B3D2EE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50" y="808057"/>
            <a:ext cx="5286376" cy="5234394"/>
          </a:xfrm>
          <a:prstGeom prst="round2DiagRect">
            <a:avLst>
              <a:gd name="adj1" fmla="val 7418"/>
              <a:gd name="adj2" fmla="val 0"/>
            </a:avLst>
          </a:prstGeom>
          <a:solidFill>
            <a:srgbClr val="FFFFFF"/>
          </a:solid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34CD9431-AC39-D6DB-753D-96FFDE3E367B}"/>
              </a:ext>
            </a:extLst>
          </p:cNvPr>
          <p:cNvSpPr>
            <a:spLocks noGrp="1"/>
          </p:cNvSpPr>
          <p:nvPr>
            <p:ph idx="1"/>
          </p:nvPr>
        </p:nvSpPr>
        <p:spPr>
          <a:xfrm>
            <a:off x="6581109" y="2171430"/>
            <a:ext cx="4546860" cy="3792964"/>
          </a:xfrm>
        </p:spPr>
        <p:txBody>
          <a:bodyPr>
            <a:normAutofit fontScale="92500" lnSpcReduction="10000"/>
          </a:bodyPr>
          <a:lstStyle/>
          <a:p>
            <a:pPr marL="0" indent="0">
              <a:buNone/>
            </a:pPr>
            <a:r>
              <a:rPr lang="en-US" sz="1600" dirty="0"/>
              <a:t>Analyzing concerns about discussing mental health issues in the workplace highlights the impact of constant technology exposure on tech employees' mental well-being. The data shows that perceived consequences of discussing mental health are significantly higher than actual observed consequences, indicating a disconnect between employee fears and the realities faced by their coworkers. This gap underscores existing stigma and support structures within workplace culture and suggests that technology may exacerbate feelings of isolation and pressure. Furthermore, observed consequences for coworkers with mental health conditions reveal potential negative patterns in workplace dynamics, especially in remote work settings.</a:t>
            </a:r>
          </a:p>
        </p:txBody>
      </p:sp>
      <p:pic>
        <p:nvPicPr>
          <p:cNvPr id="4" name="Picture 3">
            <a:extLst>
              <a:ext uri="{FF2B5EF4-FFF2-40B4-BE49-F238E27FC236}">
                <a16:creationId xmlns:a16="http://schemas.microsoft.com/office/drawing/2014/main" id="{2D49EC0C-84AD-9F66-66CA-DD0AF12B0871}"/>
              </a:ext>
            </a:extLst>
          </p:cNvPr>
          <p:cNvPicPr>
            <a:picLocks noChangeAspect="1"/>
          </p:cNvPicPr>
          <p:nvPr/>
        </p:nvPicPr>
        <p:blipFill>
          <a:blip r:embed="rId4"/>
          <a:stretch>
            <a:fillRect/>
          </a:stretch>
        </p:blipFill>
        <p:spPr>
          <a:xfrm>
            <a:off x="798950" y="1210691"/>
            <a:ext cx="5340653" cy="3874265"/>
          </a:xfrm>
          <a:prstGeom prst="rect">
            <a:avLst/>
          </a:prstGeom>
        </p:spPr>
      </p:pic>
    </p:spTree>
    <p:extLst>
      <p:ext uri="{BB962C8B-B14F-4D97-AF65-F5344CB8AC3E}">
        <p14:creationId xmlns:p14="http://schemas.microsoft.com/office/powerpoint/2010/main" val="34701340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2E4E997-8672-4FFD-B8EC-9932A8E471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1" name="Picture 2">
            <a:extLst>
              <a:ext uri="{FF2B5EF4-FFF2-40B4-BE49-F238E27FC236}">
                <a16:creationId xmlns:a16="http://schemas.microsoft.com/office/drawing/2014/main" id="{FE6BA9E6-1D9E-4D30-B528-D49FA1342E4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85DFE961-79FC-9017-CC75-26222A79642E}"/>
              </a:ext>
            </a:extLst>
          </p:cNvPr>
          <p:cNvSpPr>
            <a:spLocks noGrp="1"/>
          </p:cNvSpPr>
          <p:nvPr>
            <p:ph type="title"/>
          </p:nvPr>
        </p:nvSpPr>
        <p:spPr>
          <a:xfrm>
            <a:off x="1141413" y="618518"/>
            <a:ext cx="4459286" cy="1478570"/>
          </a:xfrm>
        </p:spPr>
        <p:txBody>
          <a:bodyPr>
            <a:normAutofit/>
          </a:bodyPr>
          <a:lstStyle/>
          <a:p>
            <a:r>
              <a:rPr lang="en-US" sz="2500"/>
              <a:t>Compare Willingness to Discuss Mental Health with Supervisors and Coworkers</a:t>
            </a:r>
          </a:p>
        </p:txBody>
      </p:sp>
      <p:sp>
        <p:nvSpPr>
          <p:cNvPr id="3" name="Content Placeholder 2">
            <a:extLst>
              <a:ext uri="{FF2B5EF4-FFF2-40B4-BE49-F238E27FC236}">
                <a16:creationId xmlns:a16="http://schemas.microsoft.com/office/drawing/2014/main" id="{10027B41-6639-4E8C-439F-93DF9D025C8C}"/>
              </a:ext>
            </a:extLst>
          </p:cNvPr>
          <p:cNvSpPr>
            <a:spLocks noGrp="1"/>
          </p:cNvSpPr>
          <p:nvPr>
            <p:ph idx="1"/>
          </p:nvPr>
        </p:nvSpPr>
        <p:spPr>
          <a:xfrm>
            <a:off x="1141412" y="2249487"/>
            <a:ext cx="4459287" cy="3965046"/>
          </a:xfrm>
        </p:spPr>
        <p:txBody>
          <a:bodyPr>
            <a:normAutofit fontScale="85000" lnSpcReduction="20000"/>
          </a:bodyPr>
          <a:lstStyle/>
          <a:p>
            <a:r>
              <a:rPr lang="en-US" sz="2000" dirty="0"/>
              <a:t>Evaluating the concerns related to discussing mental health issues in the workplace provides crucial insights into the impact of constant technology exposure on tech employees' mental well-being. By examining the perceived consequences of discussing mental health, one can identify existing stigma and support within the workplace culture, highlighting how technology may exacerbate feelings of isolation and pressure. Observed consequences for coworkers with mental health conditions reveal potential negative outcomes and patterns that reflect workplace dynamics, especially in remote work settings.</a:t>
            </a:r>
          </a:p>
        </p:txBody>
      </p:sp>
      <p:grpSp>
        <p:nvGrpSpPr>
          <p:cNvPr id="13" name="Group 12">
            <a:extLst>
              <a:ext uri="{FF2B5EF4-FFF2-40B4-BE49-F238E27FC236}">
                <a16:creationId xmlns:a16="http://schemas.microsoft.com/office/drawing/2014/main" id="{453E4DEE-E996-40F8-8635-0FF43D7348F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4" name="Rectangle 5">
              <a:extLst>
                <a:ext uri="{FF2B5EF4-FFF2-40B4-BE49-F238E27FC236}">
                  <a16:creationId xmlns:a16="http://schemas.microsoft.com/office/drawing/2014/main" id="{08BD1D3E-43CE-49EB-A424-0738950C642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15" name="Freeform 6">
              <a:extLst>
                <a:ext uri="{FF2B5EF4-FFF2-40B4-BE49-F238E27FC236}">
                  <a16:creationId xmlns:a16="http://schemas.microsoft.com/office/drawing/2014/main" id="{E9182037-E3FA-489A-95D5-29E4248420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6" name="Freeform 7">
              <a:extLst>
                <a:ext uri="{FF2B5EF4-FFF2-40B4-BE49-F238E27FC236}">
                  <a16:creationId xmlns:a16="http://schemas.microsoft.com/office/drawing/2014/main" id="{E8864E76-AD7F-4BEE-B3F6-A78FA42AEF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7" name="Freeform 8">
              <a:extLst>
                <a:ext uri="{FF2B5EF4-FFF2-40B4-BE49-F238E27FC236}">
                  <a16:creationId xmlns:a16="http://schemas.microsoft.com/office/drawing/2014/main" id="{8AD071B3-046D-4479-91FE-01E9AD7C8A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8" name="Freeform 9">
              <a:extLst>
                <a:ext uri="{FF2B5EF4-FFF2-40B4-BE49-F238E27FC236}">
                  <a16:creationId xmlns:a16="http://schemas.microsoft.com/office/drawing/2014/main" id="{91D776F5-E902-4A4D-A75D-A46E063C9F3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9" name="Freeform 10">
              <a:extLst>
                <a:ext uri="{FF2B5EF4-FFF2-40B4-BE49-F238E27FC236}">
                  <a16:creationId xmlns:a16="http://schemas.microsoft.com/office/drawing/2014/main" id="{EBED8F24-A998-4952-AB68-E2074F0746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 name="Freeform 11">
              <a:extLst>
                <a:ext uri="{FF2B5EF4-FFF2-40B4-BE49-F238E27FC236}">
                  <a16:creationId xmlns:a16="http://schemas.microsoft.com/office/drawing/2014/main" id="{74D7A646-8CDC-49B3-9C44-3EF38DB426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12">
              <a:extLst>
                <a:ext uri="{FF2B5EF4-FFF2-40B4-BE49-F238E27FC236}">
                  <a16:creationId xmlns:a16="http://schemas.microsoft.com/office/drawing/2014/main" id="{D4E99D14-E4F4-419B-9AAF-8D1CEAB28A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Freeform 13">
              <a:extLst>
                <a:ext uri="{FF2B5EF4-FFF2-40B4-BE49-F238E27FC236}">
                  <a16:creationId xmlns:a16="http://schemas.microsoft.com/office/drawing/2014/main" id="{377E106C-5445-4A52-9F7E-DA17387442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3" name="Freeform 14">
              <a:extLst>
                <a:ext uri="{FF2B5EF4-FFF2-40B4-BE49-F238E27FC236}">
                  <a16:creationId xmlns:a16="http://schemas.microsoft.com/office/drawing/2014/main" id="{752BFE96-D378-4BAE-A64B-F851A34C4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Freeform 15">
              <a:extLst>
                <a:ext uri="{FF2B5EF4-FFF2-40B4-BE49-F238E27FC236}">
                  <a16:creationId xmlns:a16="http://schemas.microsoft.com/office/drawing/2014/main" id="{B88FFB19-5A5E-4078-B467-9D4ABD21BD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5" name="Line 16">
              <a:extLst>
                <a:ext uri="{FF2B5EF4-FFF2-40B4-BE49-F238E27FC236}">
                  <a16:creationId xmlns:a16="http://schemas.microsoft.com/office/drawing/2014/main" id="{11042975-3D19-4728-BCDA-D3F5CD633ED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6" name="Freeform 17">
              <a:extLst>
                <a:ext uri="{FF2B5EF4-FFF2-40B4-BE49-F238E27FC236}">
                  <a16:creationId xmlns:a16="http://schemas.microsoft.com/office/drawing/2014/main" id="{A28972BD-D2E1-4DCA-A907-2E3B6F6066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Freeform 18">
              <a:extLst>
                <a:ext uri="{FF2B5EF4-FFF2-40B4-BE49-F238E27FC236}">
                  <a16:creationId xmlns:a16="http://schemas.microsoft.com/office/drawing/2014/main" id="{1C806824-5C2D-4747-B038-69EE4074B3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8" name="Freeform 19">
              <a:extLst>
                <a:ext uri="{FF2B5EF4-FFF2-40B4-BE49-F238E27FC236}">
                  <a16:creationId xmlns:a16="http://schemas.microsoft.com/office/drawing/2014/main" id="{3B33F710-16D7-4F48-BFCA-66C9CA2352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Freeform 20">
              <a:extLst>
                <a:ext uri="{FF2B5EF4-FFF2-40B4-BE49-F238E27FC236}">
                  <a16:creationId xmlns:a16="http://schemas.microsoft.com/office/drawing/2014/main" id="{6C8C8ED4-90FA-4E97-AAF0-D5D51E6A935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 name="Rectangle 21">
              <a:extLst>
                <a:ext uri="{FF2B5EF4-FFF2-40B4-BE49-F238E27FC236}">
                  <a16:creationId xmlns:a16="http://schemas.microsoft.com/office/drawing/2014/main" id="{6C5EB9C1-B25F-4172-8A96-5950ECC828F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31" name="Freeform 22">
              <a:extLst>
                <a:ext uri="{FF2B5EF4-FFF2-40B4-BE49-F238E27FC236}">
                  <a16:creationId xmlns:a16="http://schemas.microsoft.com/office/drawing/2014/main" id="{097E6E8A-9373-4655-882B-21715CCE97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23">
              <a:extLst>
                <a:ext uri="{FF2B5EF4-FFF2-40B4-BE49-F238E27FC236}">
                  <a16:creationId xmlns:a16="http://schemas.microsoft.com/office/drawing/2014/main" id="{EB8CC766-1206-4372-ACAF-8230AF4D54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24">
              <a:extLst>
                <a:ext uri="{FF2B5EF4-FFF2-40B4-BE49-F238E27FC236}">
                  <a16:creationId xmlns:a16="http://schemas.microsoft.com/office/drawing/2014/main" id="{1C8E2511-2489-47B2-9C19-C410910DD9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25">
              <a:extLst>
                <a:ext uri="{FF2B5EF4-FFF2-40B4-BE49-F238E27FC236}">
                  <a16:creationId xmlns:a16="http://schemas.microsoft.com/office/drawing/2014/main" id="{D7820196-0A47-47EF-832C-A688E8977D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Freeform 26">
              <a:extLst>
                <a:ext uri="{FF2B5EF4-FFF2-40B4-BE49-F238E27FC236}">
                  <a16:creationId xmlns:a16="http://schemas.microsoft.com/office/drawing/2014/main" id="{4982E0BF-34AE-48A3-AD6B-E0F3CD05DB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6" name="Freeform 27">
              <a:extLst>
                <a:ext uri="{FF2B5EF4-FFF2-40B4-BE49-F238E27FC236}">
                  <a16:creationId xmlns:a16="http://schemas.microsoft.com/office/drawing/2014/main" id="{CD34643B-9DF2-4310-8868-48252C3393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Freeform 28">
              <a:extLst>
                <a:ext uri="{FF2B5EF4-FFF2-40B4-BE49-F238E27FC236}">
                  <a16:creationId xmlns:a16="http://schemas.microsoft.com/office/drawing/2014/main" id="{4E020C4E-AF64-44A8-B830-779541D8D5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8" name="Freeform 29">
              <a:extLst>
                <a:ext uri="{FF2B5EF4-FFF2-40B4-BE49-F238E27FC236}">
                  <a16:creationId xmlns:a16="http://schemas.microsoft.com/office/drawing/2014/main" id="{D97BC3D3-B1B3-4825-9169-BBEF1DBCF0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9" name="Freeform 30">
              <a:extLst>
                <a:ext uri="{FF2B5EF4-FFF2-40B4-BE49-F238E27FC236}">
                  <a16:creationId xmlns:a16="http://schemas.microsoft.com/office/drawing/2014/main" id="{A750DC4F-1DAF-470E-98C6-6C68DEB933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0" name="Freeform 31">
              <a:extLst>
                <a:ext uri="{FF2B5EF4-FFF2-40B4-BE49-F238E27FC236}">
                  <a16:creationId xmlns:a16="http://schemas.microsoft.com/office/drawing/2014/main" id="{2F99594A-5BBD-4E10-A818-8BE52B7D952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pic>
        <p:nvPicPr>
          <p:cNvPr id="6" name="Picture 5">
            <a:extLst>
              <a:ext uri="{FF2B5EF4-FFF2-40B4-BE49-F238E27FC236}">
                <a16:creationId xmlns:a16="http://schemas.microsoft.com/office/drawing/2014/main" id="{E0C0D5D8-C644-5980-ECAB-3EBBA21E66DE}"/>
              </a:ext>
            </a:extLst>
          </p:cNvPr>
          <p:cNvPicPr>
            <a:picLocks noChangeAspect="1"/>
          </p:cNvPicPr>
          <p:nvPr/>
        </p:nvPicPr>
        <p:blipFill>
          <a:blip r:embed="rId4"/>
          <a:stretch>
            <a:fillRect/>
          </a:stretch>
        </p:blipFill>
        <p:spPr>
          <a:xfrm>
            <a:off x="6157911" y="261047"/>
            <a:ext cx="5815147" cy="6335906"/>
          </a:xfrm>
          <a:prstGeom prst="rect">
            <a:avLst/>
          </a:prstGeom>
        </p:spPr>
      </p:pic>
    </p:spTree>
    <p:extLst>
      <p:ext uri="{BB962C8B-B14F-4D97-AF65-F5344CB8AC3E}">
        <p14:creationId xmlns:p14="http://schemas.microsoft.com/office/powerpoint/2010/main" val="11711495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a:off x="-5597" y="10"/>
            <a:ext cx="7558541" cy="6857990"/>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US"/>
            </a:p>
          </p:txBody>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US"/>
            </a:p>
          </p:txBody>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US"/>
            </a:p>
          </p:txBody>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US"/>
            </a:p>
          </p:txBody>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7962519" y="618518"/>
            <a:ext cx="3084891" cy="1478570"/>
          </a:xfrm>
        </p:spPr>
        <p:txBody>
          <a:bodyPr>
            <a:normAutofit/>
          </a:bodyPr>
          <a:lstStyle/>
          <a:p>
            <a:r>
              <a:rPr lang="en-US" sz="3200" dirty="0"/>
              <a:t>The End</a:t>
            </a: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7962519" y="2249487"/>
            <a:ext cx="3084892" cy="3541714"/>
          </a:xfrm>
        </p:spPr>
        <p:txBody>
          <a:bodyPr>
            <a:normAutofit/>
          </a:bodyPr>
          <a:lstStyle/>
          <a:p>
            <a:pPr>
              <a:lnSpc>
                <a:spcPct val="110000"/>
              </a:lnSpc>
            </a:pPr>
            <a:endParaRPr lang="en-US" sz="1600" dirty="0"/>
          </a:p>
        </p:txBody>
      </p:sp>
    </p:spTree>
    <p:extLst>
      <p:ext uri="{BB962C8B-B14F-4D97-AF65-F5344CB8AC3E}">
        <p14:creationId xmlns:p14="http://schemas.microsoft.com/office/powerpoint/2010/main" val="10948493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933B46D5-42D5-4194-B895-B45DCFF223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a:extLst>
              <a:ext uri="{FF2B5EF4-FFF2-40B4-BE49-F238E27FC236}">
                <a16:creationId xmlns:a16="http://schemas.microsoft.com/office/drawing/2014/main" id="{18896DCC-8879-4CF3-BB2D-0C535C80597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2281238" cy="5289551"/>
            <a:chOff x="0" y="-1"/>
            <a:chExt cx="2281238" cy="5289551"/>
          </a:xfrm>
        </p:grpSpPr>
        <p:sp>
          <p:nvSpPr>
            <p:cNvPr id="10" name="Rectangle 9">
              <a:extLst>
                <a:ext uri="{FF2B5EF4-FFF2-40B4-BE49-F238E27FC236}">
                  <a16:creationId xmlns:a16="http://schemas.microsoft.com/office/drawing/2014/main" id="{534630B0-6EE6-4DFE-9FC5-0988FED6CB4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2"/>
              <a:ext cx="23813" cy="2181225"/>
            </a:xfrm>
            <a:prstGeom prst="rect">
              <a:avLst/>
            </a:pr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11" name="Freeform 6">
              <a:extLst>
                <a:ext uri="{FF2B5EF4-FFF2-40B4-BE49-F238E27FC236}">
                  <a16:creationId xmlns:a16="http://schemas.microsoft.com/office/drawing/2014/main" id="{605C0C27-BDE8-4899-B838-C0DC2EAB8C3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2"/>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2" name="Freeform 7">
              <a:extLst>
                <a:ext uri="{FF2B5EF4-FFF2-40B4-BE49-F238E27FC236}">
                  <a16:creationId xmlns:a16="http://schemas.microsoft.com/office/drawing/2014/main" id="{EDC3E8DB-0AA9-4C49-A986-24A6D44A521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7"/>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3" name="Rectangle 12">
              <a:extLst>
                <a:ext uri="{FF2B5EF4-FFF2-40B4-BE49-F238E27FC236}">
                  <a16:creationId xmlns:a16="http://schemas.microsoft.com/office/drawing/2014/main" id="{334CA156-4C5B-4EAD-99BC-E2C734D5A5B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4"/>
              <a:ext cx="28575" cy="4481513"/>
            </a:xfrm>
            <a:prstGeom prst="rect">
              <a:avLst/>
            </a:pr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14" name="Freeform 9">
              <a:extLst>
                <a:ext uri="{FF2B5EF4-FFF2-40B4-BE49-F238E27FC236}">
                  <a16:creationId xmlns:a16="http://schemas.microsoft.com/office/drawing/2014/main" id="{5E568387-0266-4411-9330-8E9CD9B8233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2"/>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5" name="Freeform 10">
              <a:extLst>
                <a:ext uri="{FF2B5EF4-FFF2-40B4-BE49-F238E27FC236}">
                  <a16:creationId xmlns:a16="http://schemas.microsoft.com/office/drawing/2014/main" id="{C84DAA3E-ACD2-4620-8906-7C7280CEBC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4"/>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6" name="Freeform 11">
              <a:extLst>
                <a:ext uri="{FF2B5EF4-FFF2-40B4-BE49-F238E27FC236}">
                  <a16:creationId xmlns:a16="http://schemas.microsoft.com/office/drawing/2014/main" id="{2D86F227-CF83-476B-B657-D6B0C53B3A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7"/>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7" name="Freeform 12">
              <a:extLst>
                <a:ext uri="{FF2B5EF4-FFF2-40B4-BE49-F238E27FC236}">
                  <a16:creationId xmlns:a16="http://schemas.microsoft.com/office/drawing/2014/main" id="{14934B78-B04C-4CFA-A64D-EFA402E14EF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2"/>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8" name="Freeform 13">
              <a:extLst>
                <a:ext uri="{FF2B5EF4-FFF2-40B4-BE49-F238E27FC236}">
                  <a16:creationId xmlns:a16="http://schemas.microsoft.com/office/drawing/2014/main" id="{60B3248E-2504-49B9-879B-D0158482C8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4"/>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9" name="Freeform 14">
              <a:extLst>
                <a:ext uri="{FF2B5EF4-FFF2-40B4-BE49-F238E27FC236}">
                  <a16:creationId xmlns:a16="http://schemas.microsoft.com/office/drawing/2014/main" id="{CA4F4223-FB0B-4CA0-8913-341EDCD78C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1"/>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 name="Freeform 15">
              <a:extLst>
                <a:ext uri="{FF2B5EF4-FFF2-40B4-BE49-F238E27FC236}">
                  <a16:creationId xmlns:a16="http://schemas.microsoft.com/office/drawing/2014/main" id="{42327D55-3076-45A9-8C23-54CC450F38B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2"/>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16">
              <a:extLst>
                <a:ext uri="{FF2B5EF4-FFF2-40B4-BE49-F238E27FC236}">
                  <a16:creationId xmlns:a16="http://schemas.microsoft.com/office/drawing/2014/main" id="{10BA2659-760C-445C-96A9-155F0BF09F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7"/>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Freeform 17">
              <a:extLst>
                <a:ext uri="{FF2B5EF4-FFF2-40B4-BE49-F238E27FC236}">
                  <a16:creationId xmlns:a16="http://schemas.microsoft.com/office/drawing/2014/main" id="{9EF5E6EC-49CF-43A0-8ED2-136FCDCADE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2"/>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3" name="Freeform 18">
              <a:extLst>
                <a:ext uri="{FF2B5EF4-FFF2-40B4-BE49-F238E27FC236}">
                  <a16:creationId xmlns:a16="http://schemas.microsoft.com/office/drawing/2014/main" id="{F4A1A617-AE8C-49B0-9B78-F0E2BFB2BD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49"/>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Freeform 19">
              <a:extLst>
                <a:ext uri="{FF2B5EF4-FFF2-40B4-BE49-F238E27FC236}">
                  <a16:creationId xmlns:a16="http://schemas.microsoft.com/office/drawing/2014/main" id="{4B1C21A9-2A27-4BA8-AB2C-E2F23D93F2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2"/>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5" name="Freeform 20">
              <a:extLst>
                <a:ext uri="{FF2B5EF4-FFF2-40B4-BE49-F238E27FC236}">
                  <a16:creationId xmlns:a16="http://schemas.microsoft.com/office/drawing/2014/main" id="{803E4DF0-86BE-4F7B-99D9-A4DAF790A62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7"/>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Freeform 21">
              <a:extLst>
                <a:ext uri="{FF2B5EF4-FFF2-40B4-BE49-F238E27FC236}">
                  <a16:creationId xmlns:a16="http://schemas.microsoft.com/office/drawing/2014/main" id="{324C4266-1501-454D-A3A2-C60585E379C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2"/>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Freeform 24">
              <a:extLst>
                <a:ext uri="{FF2B5EF4-FFF2-40B4-BE49-F238E27FC236}">
                  <a16:creationId xmlns:a16="http://schemas.microsoft.com/office/drawing/2014/main" id="{335F4B74-90BA-4372-9744-660DE1DAE6F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7"/>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8" name="Freeform 25">
              <a:extLst>
                <a:ext uri="{FF2B5EF4-FFF2-40B4-BE49-F238E27FC236}">
                  <a16:creationId xmlns:a16="http://schemas.microsoft.com/office/drawing/2014/main" id="{676BC228-1D88-4E9F-A39C-485245F38A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2"/>
              <a:ext cx="133350" cy="266700"/>
            </a:xfrm>
            <a:custGeom>
              <a:avLst/>
              <a:gdLst/>
              <a:ahLst/>
              <a:cxnLst/>
              <a:rect l="0" t="0" r="r" b="b"/>
              <a:pathLst>
                <a:path w="84" h="168">
                  <a:moveTo>
                    <a:pt x="69" y="168"/>
                  </a:moveTo>
                  <a:lnTo>
                    <a:pt x="0" y="6"/>
                  </a:lnTo>
                  <a:lnTo>
                    <a:pt x="12" y="0"/>
                  </a:lnTo>
                  <a:lnTo>
                    <a:pt x="84" y="162"/>
                  </a:lnTo>
                  <a:lnTo>
                    <a:pt x="69" y="168"/>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Freeform 26">
              <a:extLst>
                <a:ext uri="{FF2B5EF4-FFF2-40B4-BE49-F238E27FC236}">
                  <a16:creationId xmlns:a16="http://schemas.microsoft.com/office/drawing/2014/main" id="{82C283AD-515F-427B-A581-F1EC42B2F8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4"/>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 name="Freeform 27">
              <a:extLst>
                <a:ext uri="{FF2B5EF4-FFF2-40B4-BE49-F238E27FC236}">
                  <a16:creationId xmlns:a16="http://schemas.microsoft.com/office/drawing/2014/main" id="{A211013C-44EA-4C7F-867A-70F84606A1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49"/>
              <a:ext cx="133350" cy="269875"/>
            </a:xfrm>
            <a:custGeom>
              <a:avLst/>
              <a:gdLst/>
              <a:ahLst/>
              <a:cxnLst/>
              <a:rect l="0" t="0" r="r" b="b"/>
              <a:pathLst>
                <a:path w="84" h="170">
                  <a:moveTo>
                    <a:pt x="12" y="170"/>
                  </a:moveTo>
                  <a:lnTo>
                    <a:pt x="0" y="164"/>
                  </a:lnTo>
                  <a:lnTo>
                    <a:pt x="69" y="0"/>
                  </a:lnTo>
                  <a:lnTo>
                    <a:pt x="84" y="6"/>
                  </a:lnTo>
                  <a:lnTo>
                    <a:pt x="12" y="170"/>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 name="Freeform 28">
              <a:extLst>
                <a:ext uri="{FF2B5EF4-FFF2-40B4-BE49-F238E27FC236}">
                  <a16:creationId xmlns:a16="http://schemas.microsoft.com/office/drawing/2014/main" id="{5A091894-50E1-4B1B-94B2-693B5DC5A0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7"/>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29">
              <a:extLst>
                <a:ext uri="{FF2B5EF4-FFF2-40B4-BE49-F238E27FC236}">
                  <a16:creationId xmlns:a16="http://schemas.microsoft.com/office/drawing/2014/main" id="{33665320-A7B0-4BE7-B587-654A5E130F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2"/>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36">
              <a:extLst>
                <a:ext uri="{FF2B5EF4-FFF2-40B4-BE49-F238E27FC236}">
                  <a16:creationId xmlns:a16="http://schemas.microsoft.com/office/drawing/2014/main" id="{5E731000-CA59-41D5-BBAF-4CF0C93CC0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2"/>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37">
              <a:extLst>
                <a:ext uri="{FF2B5EF4-FFF2-40B4-BE49-F238E27FC236}">
                  <a16:creationId xmlns:a16="http://schemas.microsoft.com/office/drawing/2014/main" id="{3ADE52FC-89F2-4DE3-90F2-23F8A19B5F6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7"/>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Freeform 38">
              <a:extLst>
                <a:ext uri="{FF2B5EF4-FFF2-40B4-BE49-F238E27FC236}">
                  <a16:creationId xmlns:a16="http://schemas.microsoft.com/office/drawing/2014/main" id="{C598494B-717D-4E29-9D55-F0FEF36C02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2"/>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6" name="Freeform 39">
              <a:extLst>
                <a:ext uri="{FF2B5EF4-FFF2-40B4-BE49-F238E27FC236}">
                  <a16:creationId xmlns:a16="http://schemas.microsoft.com/office/drawing/2014/main" id="{4E748B28-C809-4A72-BA26-B42706005B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2"/>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Freeform 40">
              <a:extLst>
                <a:ext uri="{FF2B5EF4-FFF2-40B4-BE49-F238E27FC236}">
                  <a16:creationId xmlns:a16="http://schemas.microsoft.com/office/drawing/2014/main" id="{1B55B6D8-6E87-41B4-8C20-4C59AB35B07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7"/>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8" name="Freeform 41">
              <a:extLst>
                <a:ext uri="{FF2B5EF4-FFF2-40B4-BE49-F238E27FC236}">
                  <a16:creationId xmlns:a16="http://schemas.microsoft.com/office/drawing/2014/main" id="{8AF0CB98-D797-4C0F-B534-B53FFEC580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7"/>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9" name="Freeform 42">
              <a:extLst>
                <a:ext uri="{FF2B5EF4-FFF2-40B4-BE49-F238E27FC236}">
                  <a16:creationId xmlns:a16="http://schemas.microsoft.com/office/drawing/2014/main" id="{8161F426-0884-4746-ADFB-ED2E8ED5E2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4"/>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0" name="Freeform 43">
              <a:extLst>
                <a:ext uri="{FF2B5EF4-FFF2-40B4-BE49-F238E27FC236}">
                  <a16:creationId xmlns:a16="http://schemas.microsoft.com/office/drawing/2014/main" id="{9FB6AEF0-B7A7-4C34-8BCA-D1939E5C0F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7"/>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1" name="Freeform 44">
              <a:extLst>
                <a:ext uri="{FF2B5EF4-FFF2-40B4-BE49-F238E27FC236}">
                  <a16:creationId xmlns:a16="http://schemas.microsoft.com/office/drawing/2014/main" id="{C4221C70-D5F8-42A7-B0AF-B63791EFA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4"/>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2" name="Freeform 57">
              <a:extLst>
                <a:ext uri="{FF2B5EF4-FFF2-40B4-BE49-F238E27FC236}">
                  <a16:creationId xmlns:a16="http://schemas.microsoft.com/office/drawing/2014/main" id="{4C075733-AA99-4CB2-934E-9F42E6FC16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4"/>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3" name="Freeform 58">
              <a:extLst>
                <a:ext uri="{FF2B5EF4-FFF2-40B4-BE49-F238E27FC236}">
                  <a16:creationId xmlns:a16="http://schemas.microsoft.com/office/drawing/2014/main" id="{266B426D-F5FB-456F-84B5-2DACFEA7AB6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2"/>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solidFill>
              <a:srgbClr val="FFFFFF">
                <a:alpha val="70000"/>
              </a:srgbClr>
            </a:solid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sp>
        <p:nvSpPr>
          <p:cNvPr id="45" name="Round Diagonal Corner Rectangle 6">
            <a:extLst>
              <a:ext uri="{FF2B5EF4-FFF2-40B4-BE49-F238E27FC236}">
                <a16:creationId xmlns:a16="http://schemas.microsoft.com/office/drawing/2014/main" id="{083A6575-45DF-4CD7-8E7D-50E51B82D5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011680" y="808057"/>
            <a:ext cx="9370695" cy="5234394"/>
          </a:xfrm>
          <a:prstGeom prst="round2DiagRect">
            <a:avLst>
              <a:gd name="adj1" fmla="val 6185"/>
              <a:gd name="adj2" fmla="val 0"/>
            </a:avLst>
          </a:prstGeom>
          <a:solidFill>
            <a:srgbClr val="FFFFFF"/>
          </a:solid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3F072872-C6FF-6D32-8F26-2E77698AA811}"/>
              </a:ext>
            </a:extLst>
          </p:cNvPr>
          <p:cNvPicPr>
            <a:picLocks noChangeAspect="1"/>
          </p:cNvPicPr>
          <p:nvPr/>
        </p:nvPicPr>
        <p:blipFill>
          <a:blip r:embed="rId3"/>
          <a:stretch>
            <a:fillRect/>
          </a:stretch>
        </p:blipFill>
        <p:spPr>
          <a:xfrm>
            <a:off x="2397263" y="1136606"/>
            <a:ext cx="8595864" cy="4577297"/>
          </a:xfrm>
          <a:prstGeom prst="rect">
            <a:avLst/>
          </a:prstGeom>
        </p:spPr>
      </p:pic>
    </p:spTree>
    <p:extLst>
      <p:ext uri="{BB962C8B-B14F-4D97-AF65-F5344CB8AC3E}">
        <p14:creationId xmlns:p14="http://schemas.microsoft.com/office/powerpoint/2010/main" val="29825069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C2E4E997-8672-4FFD-B8EC-9932A8E471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6" name="Picture 2">
            <a:extLst>
              <a:ext uri="{FF2B5EF4-FFF2-40B4-BE49-F238E27FC236}">
                <a16:creationId xmlns:a16="http://schemas.microsoft.com/office/drawing/2014/main" id="{FE6BA9E6-1D9E-4D30-B528-D49FA1342E4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36254433-056B-8D0F-74A7-999E59328DD3}"/>
              </a:ext>
            </a:extLst>
          </p:cNvPr>
          <p:cNvSpPr>
            <a:spLocks noGrp="1"/>
          </p:cNvSpPr>
          <p:nvPr>
            <p:ph type="title"/>
          </p:nvPr>
        </p:nvSpPr>
        <p:spPr>
          <a:xfrm>
            <a:off x="1141413" y="618518"/>
            <a:ext cx="4459286" cy="1478570"/>
          </a:xfrm>
        </p:spPr>
        <p:txBody>
          <a:bodyPr>
            <a:normAutofit/>
          </a:bodyPr>
          <a:lstStyle/>
          <a:p>
            <a:r>
              <a:rPr lang="en-US" sz="3200"/>
              <a:t>Decompose the Ask?</a:t>
            </a:r>
          </a:p>
        </p:txBody>
      </p:sp>
      <p:sp>
        <p:nvSpPr>
          <p:cNvPr id="3" name="Content Placeholder 2">
            <a:extLst>
              <a:ext uri="{FF2B5EF4-FFF2-40B4-BE49-F238E27FC236}">
                <a16:creationId xmlns:a16="http://schemas.microsoft.com/office/drawing/2014/main" id="{396EB947-C01B-077F-3246-BBD5C1E0EA6F}"/>
              </a:ext>
            </a:extLst>
          </p:cNvPr>
          <p:cNvSpPr>
            <a:spLocks noGrp="1"/>
          </p:cNvSpPr>
          <p:nvPr>
            <p:ph idx="1"/>
          </p:nvPr>
        </p:nvSpPr>
        <p:spPr>
          <a:xfrm>
            <a:off x="1141412" y="2249487"/>
            <a:ext cx="4459287" cy="3965046"/>
          </a:xfrm>
        </p:spPr>
        <p:txBody>
          <a:bodyPr>
            <a:normAutofit/>
          </a:bodyPr>
          <a:lstStyle/>
          <a:p>
            <a:pPr marL="0" indent="0">
              <a:buNone/>
            </a:pPr>
            <a:r>
              <a:rPr lang="en-US" sz="2000" i="1" dirty="0"/>
              <a:t>Question 1: How does constant technology exposure affect tech employees' mental well-being, considering workplace culture, treatment accessibility, and remote work dynamics?</a:t>
            </a:r>
            <a:br>
              <a:rPr lang="en-US" sz="2000" i="1" dirty="0"/>
            </a:br>
            <a:br>
              <a:rPr lang="en-US" sz="2000" i="1" dirty="0"/>
            </a:br>
            <a:endParaRPr lang="en-US" sz="2000" i="1" dirty="0"/>
          </a:p>
          <a:p>
            <a:pPr marL="0" indent="0">
              <a:buNone/>
            </a:pPr>
            <a:endParaRPr lang="en-US" sz="2000" dirty="0"/>
          </a:p>
        </p:txBody>
      </p:sp>
      <p:grpSp>
        <p:nvGrpSpPr>
          <p:cNvPr id="18" name="Group 17">
            <a:extLst>
              <a:ext uri="{FF2B5EF4-FFF2-40B4-BE49-F238E27FC236}">
                <a16:creationId xmlns:a16="http://schemas.microsoft.com/office/drawing/2014/main" id="{453E4DEE-E996-40F8-8635-0FF43D7348F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9" name="Rectangle 5">
              <a:extLst>
                <a:ext uri="{FF2B5EF4-FFF2-40B4-BE49-F238E27FC236}">
                  <a16:creationId xmlns:a16="http://schemas.microsoft.com/office/drawing/2014/main" id="{08BD1D3E-43CE-49EB-A424-0738950C642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20" name="Freeform 6">
              <a:extLst>
                <a:ext uri="{FF2B5EF4-FFF2-40B4-BE49-F238E27FC236}">
                  <a16:creationId xmlns:a16="http://schemas.microsoft.com/office/drawing/2014/main" id="{E9182037-E3FA-489A-95D5-29E4248420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7">
              <a:extLst>
                <a:ext uri="{FF2B5EF4-FFF2-40B4-BE49-F238E27FC236}">
                  <a16:creationId xmlns:a16="http://schemas.microsoft.com/office/drawing/2014/main" id="{E8864E76-AD7F-4BEE-B3F6-A78FA42AEF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Freeform 8">
              <a:extLst>
                <a:ext uri="{FF2B5EF4-FFF2-40B4-BE49-F238E27FC236}">
                  <a16:creationId xmlns:a16="http://schemas.microsoft.com/office/drawing/2014/main" id="{8AD071B3-046D-4479-91FE-01E9AD7C8A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3" name="Freeform 9">
              <a:extLst>
                <a:ext uri="{FF2B5EF4-FFF2-40B4-BE49-F238E27FC236}">
                  <a16:creationId xmlns:a16="http://schemas.microsoft.com/office/drawing/2014/main" id="{91D776F5-E902-4A4D-A75D-A46E063C9F3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Freeform 10">
              <a:extLst>
                <a:ext uri="{FF2B5EF4-FFF2-40B4-BE49-F238E27FC236}">
                  <a16:creationId xmlns:a16="http://schemas.microsoft.com/office/drawing/2014/main" id="{EBED8F24-A998-4952-AB68-E2074F0746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5" name="Freeform 11">
              <a:extLst>
                <a:ext uri="{FF2B5EF4-FFF2-40B4-BE49-F238E27FC236}">
                  <a16:creationId xmlns:a16="http://schemas.microsoft.com/office/drawing/2014/main" id="{74D7A646-8CDC-49B3-9C44-3EF38DB426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Freeform 12">
              <a:extLst>
                <a:ext uri="{FF2B5EF4-FFF2-40B4-BE49-F238E27FC236}">
                  <a16:creationId xmlns:a16="http://schemas.microsoft.com/office/drawing/2014/main" id="{D4E99D14-E4F4-419B-9AAF-8D1CEAB28A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Freeform 13">
              <a:extLst>
                <a:ext uri="{FF2B5EF4-FFF2-40B4-BE49-F238E27FC236}">
                  <a16:creationId xmlns:a16="http://schemas.microsoft.com/office/drawing/2014/main" id="{377E106C-5445-4A52-9F7E-DA17387442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8" name="Freeform 14">
              <a:extLst>
                <a:ext uri="{FF2B5EF4-FFF2-40B4-BE49-F238E27FC236}">
                  <a16:creationId xmlns:a16="http://schemas.microsoft.com/office/drawing/2014/main" id="{752BFE96-D378-4BAE-A64B-F851A34C4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Freeform 15">
              <a:extLst>
                <a:ext uri="{FF2B5EF4-FFF2-40B4-BE49-F238E27FC236}">
                  <a16:creationId xmlns:a16="http://schemas.microsoft.com/office/drawing/2014/main" id="{B88FFB19-5A5E-4078-B467-9D4ABD21BD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 name="Line 16">
              <a:extLst>
                <a:ext uri="{FF2B5EF4-FFF2-40B4-BE49-F238E27FC236}">
                  <a16:creationId xmlns:a16="http://schemas.microsoft.com/office/drawing/2014/main" id="{11042975-3D19-4728-BCDA-D3F5CD633ED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31" name="Freeform 17">
              <a:extLst>
                <a:ext uri="{FF2B5EF4-FFF2-40B4-BE49-F238E27FC236}">
                  <a16:creationId xmlns:a16="http://schemas.microsoft.com/office/drawing/2014/main" id="{A28972BD-D2E1-4DCA-A907-2E3B6F6066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18">
              <a:extLst>
                <a:ext uri="{FF2B5EF4-FFF2-40B4-BE49-F238E27FC236}">
                  <a16:creationId xmlns:a16="http://schemas.microsoft.com/office/drawing/2014/main" id="{1C806824-5C2D-4747-B038-69EE4074B3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19">
              <a:extLst>
                <a:ext uri="{FF2B5EF4-FFF2-40B4-BE49-F238E27FC236}">
                  <a16:creationId xmlns:a16="http://schemas.microsoft.com/office/drawing/2014/main" id="{3B33F710-16D7-4F48-BFCA-66C9CA2352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20">
              <a:extLst>
                <a:ext uri="{FF2B5EF4-FFF2-40B4-BE49-F238E27FC236}">
                  <a16:creationId xmlns:a16="http://schemas.microsoft.com/office/drawing/2014/main" id="{6C8C8ED4-90FA-4E97-AAF0-D5D51E6A935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Rectangle 21">
              <a:extLst>
                <a:ext uri="{FF2B5EF4-FFF2-40B4-BE49-F238E27FC236}">
                  <a16:creationId xmlns:a16="http://schemas.microsoft.com/office/drawing/2014/main" id="{6C5EB9C1-B25F-4172-8A96-5950ECC828F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36" name="Freeform 22">
              <a:extLst>
                <a:ext uri="{FF2B5EF4-FFF2-40B4-BE49-F238E27FC236}">
                  <a16:creationId xmlns:a16="http://schemas.microsoft.com/office/drawing/2014/main" id="{097E6E8A-9373-4655-882B-21715CCE97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Freeform 23">
              <a:extLst>
                <a:ext uri="{FF2B5EF4-FFF2-40B4-BE49-F238E27FC236}">
                  <a16:creationId xmlns:a16="http://schemas.microsoft.com/office/drawing/2014/main" id="{EB8CC766-1206-4372-ACAF-8230AF4D54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8" name="Freeform 24">
              <a:extLst>
                <a:ext uri="{FF2B5EF4-FFF2-40B4-BE49-F238E27FC236}">
                  <a16:creationId xmlns:a16="http://schemas.microsoft.com/office/drawing/2014/main" id="{1C8E2511-2489-47B2-9C19-C410910DD9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9" name="Freeform 25">
              <a:extLst>
                <a:ext uri="{FF2B5EF4-FFF2-40B4-BE49-F238E27FC236}">
                  <a16:creationId xmlns:a16="http://schemas.microsoft.com/office/drawing/2014/main" id="{D7820196-0A47-47EF-832C-A688E8977D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0" name="Freeform 26">
              <a:extLst>
                <a:ext uri="{FF2B5EF4-FFF2-40B4-BE49-F238E27FC236}">
                  <a16:creationId xmlns:a16="http://schemas.microsoft.com/office/drawing/2014/main" id="{4982E0BF-34AE-48A3-AD6B-E0F3CD05DB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1" name="Freeform 27">
              <a:extLst>
                <a:ext uri="{FF2B5EF4-FFF2-40B4-BE49-F238E27FC236}">
                  <a16:creationId xmlns:a16="http://schemas.microsoft.com/office/drawing/2014/main" id="{CD34643B-9DF2-4310-8868-48252C3393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2" name="Freeform 28">
              <a:extLst>
                <a:ext uri="{FF2B5EF4-FFF2-40B4-BE49-F238E27FC236}">
                  <a16:creationId xmlns:a16="http://schemas.microsoft.com/office/drawing/2014/main" id="{4E020C4E-AF64-44A8-B830-779541D8D5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3" name="Freeform 29">
              <a:extLst>
                <a:ext uri="{FF2B5EF4-FFF2-40B4-BE49-F238E27FC236}">
                  <a16:creationId xmlns:a16="http://schemas.microsoft.com/office/drawing/2014/main" id="{D97BC3D3-B1B3-4825-9169-BBEF1DBCF0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4" name="Freeform 30">
              <a:extLst>
                <a:ext uri="{FF2B5EF4-FFF2-40B4-BE49-F238E27FC236}">
                  <a16:creationId xmlns:a16="http://schemas.microsoft.com/office/drawing/2014/main" id="{A750DC4F-1DAF-470E-98C6-6C68DEB933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5" name="Freeform 31">
              <a:extLst>
                <a:ext uri="{FF2B5EF4-FFF2-40B4-BE49-F238E27FC236}">
                  <a16:creationId xmlns:a16="http://schemas.microsoft.com/office/drawing/2014/main" id="{2F99594A-5BBD-4E10-A818-8BE52B7D952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graphicFrame>
        <p:nvGraphicFramePr>
          <p:cNvPr id="9" name="Content Placeholder 3">
            <a:extLst>
              <a:ext uri="{FF2B5EF4-FFF2-40B4-BE49-F238E27FC236}">
                <a16:creationId xmlns:a16="http://schemas.microsoft.com/office/drawing/2014/main" id="{5A2300C8-CA76-880E-76D3-BCA2BFF3FD90}"/>
              </a:ext>
            </a:extLst>
          </p:cNvPr>
          <p:cNvGraphicFramePr>
            <a:graphicFrameLocks/>
          </p:cNvGraphicFramePr>
          <p:nvPr>
            <p:extLst>
              <p:ext uri="{D42A27DB-BD31-4B8C-83A1-F6EECF244321}">
                <p14:modId xmlns:p14="http://schemas.microsoft.com/office/powerpoint/2010/main" val="345293074"/>
              </p:ext>
            </p:extLst>
          </p:nvPr>
        </p:nvGraphicFramePr>
        <p:xfrm>
          <a:off x="6043611" y="2815508"/>
          <a:ext cx="5456279" cy="3149600"/>
        </p:xfrm>
        <a:graphic>
          <a:graphicData uri="http://schemas.openxmlformats.org/drawingml/2006/table">
            <a:tbl>
              <a:tblPr>
                <a:noFill/>
                <a:tableStyleId>{2D5ABB26-0587-4C30-8999-92F81FD0307C}</a:tableStyleId>
              </a:tblPr>
              <a:tblGrid>
                <a:gridCol w="2670810">
                  <a:extLst>
                    <a:ext uri="{9D8B030D-6E8A-4147-A177-3AD203B41FA5}">
                      <a16:colId xmlns:a16="http://schemas.microsoft.com/office/drawing/2014/main" val="1617626421"/>
                    </a:ext>
                  </a:extLst>
                </a:gridCol>
                <a:gridCol w="2785469">
                  <a:extLst>
                    <a:ext uri="{9D8B030D-6E8A-4147-A177-3AD203B41FA5}">
                      <a16:colId xmlns:a16="http://schemas.microsoft.com/office/drawing/2014/main" val="3436641996"/>
                    </a:ext>
                  </a:extLst>
                </a:gridCol>
              </a:tblGrid>
              <a:tr h="314960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cap="none" spc="0" dirty="0">
                          <a:solidFill>
                            <a:schemeClr val="tx1"/>
                          </a:solidFill>
                        </a:rPr>
                        <a:t>Anonymity</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2000" cap="none" spc="0" dirty="0">
                          <a:solidFill>
                            <a:schemeClr val="tx1"/>
                          </a:solidFill>
                        </a:rPr>
                        <a:t>Care Options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2000" cap="none" spc="0" dirty="0">
                          <a:solidFill>
                            <a:schemeClr val="tx1"/>
                          </a:solidFill>
                        </a:rPr>
                        <a:t>Coworkers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2000" cap="none" spc="0" dirty="0">
                          <a:solidFill>
                            <a:schemeClr val="tx1"/>
                          </a:solidFill>
                        </a:rPr>
                        <a:t>Family History</a:t>
                      </a:r>
                    </a:p>
                    <a:p>
                      <a:r>
                        <a:rPr lang="en-US" sz="2000" cap="none" spc="0" dirty="0">
                          <a:solidFill>
                            <a:schemeClr val="tx1"/>
                          </a:solidFill>
                        </a:rPr>
                        <a:t>Mental Health Benefits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2000" cap="none" spc="0" dirty="0">
                          <a:solidFill>
                            <a:schemeClr val="tx1"/>
                          </a:solidFill>
                        </a:rPr>
                        <a:t>Mental Health Stigma </a:t>
                      </a:r>
                    </a:p>
                    <a:p>
                      <a:endParaRPr lang="en-US" sz="2000" cap="none" spc="0" dirty="0">
                        <a:solidFill>
                          <a:schemeClr val="tx1"/>
                        </a:solidFill>
                      </a:endParaRPr>
                    </a:p>
                  </a:txBody>
                  <a:tcPr marL="0" marR="108899" marT="43559" marB="326696">
                    <a:lnL w="12700" cmpd="sng">
                      <a:noFill/>
                      <a:prstDash val="solid"/>
                    </a:lnL>
                    <a:lnR w="12700" cmpd="sng">
                      <a:noFill/>
                      <a:prstDash val="solid"/>
                    </a:lnR>
                    <a:lnT w="6350" cap="flat" cmpd="sng" algn="ctr">
                      <a:solidFill>
                        <a:schemeClr val="tx1"/>
                      </a:solidFill>
                      <a:prstDash val="solid"/>
                    </a:lnT>
                    <a:lnB w="12700" cmpd="sng">
                      <a:noFill/>
                      <a:prstDash val="soli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cap="none" spc="0" dirty="0">
                          <a:solidFill>
                            <a:schemeClr val="tx1"/>
                          </a:solidFill>
                        </a:rPr>
                        <a:t>Number of Employees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2000" cap="none" spc="0" dirty="0">
                          <a:solidFill>
                            <a:schemeClr val="tx1"/>
                          </a:solidFill>
                        </a:rPr>
                        <a:t>Physical Health Stigma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2000" cap="none" spc="0" dirty="0">
                          <a:solidFill>
                            <a:schemeClr val="tx1"/>
                          </a:solidFill>
                        </a:rPr>
                        <a:t>Resources Available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2000" cap="none" spc="0" dirty="0">
                          <a:solidFill>
                            <a:schemeClr val="tx1"/>
                          </a:solidFill>
                        </a:rPr>
                        <a:t>Supervisor</a:t>
                      </a:r>
                    </a:p>
                    <a:p>
                      <a:r>
                        <a:rPr lang="en-US" sz="2000" cap="none" spc="0" dirty="0">
                          <a:solidFill>
                            <a:schemeClr val="tx1"/>
                          </a:solidFill>
                        </a:rPr>
                        <a:t>Tech Company</a:t>
                      </a:r>
                    </a:p>
                    <a:p>
                      <a:r>
                        <a:rPr lang="en-US" sz="2000" cap="none" spc="0" dirty="0">
                          <a:solidFill>
                            <a:schemeClr val="tx1"/>
                          </a:solidFill>
                        </a:rPr>
                        <a:t>Treatment</a:t>
                      </a:r>
                    </a:p>
                    <a:p>
                      <a:r>
                        <a:rPr lang="en-US" sz="2000" cap="none" spc="0" dirty="0">
                          <a:solidFill>
                            <a:schemeClr val="tx1"/>
                          </a:solidFill>
                        </a:rPr>
                        <a:t>Wellness Programs</a:t>
                      </a:r>
                    </a:p>
                  </a:txBody>
                  <a:tcPr marL="0" marR="108899" marT="43559" marB="326696">
                    <a:lnL w="12700" cmpd="sng">
                      <a:noFill/>
                      <a:prstDash val="solid"/>
                    </a:lnL>
                    <a:lnR w="12700" cmpd="sng">
                      <a:noFill/>
                      <a:prstDash val="solid"/>
                    </a:lnR>
                    <a:lnT w="6350" cap="flat" cmpd="sng" algn="ctr">
                      <a:solidFill>
                        <a:schemeClr val="tx1"/>
                      </a:solidFill>
                      <a:prstDash val="solid"/>
                    </a:lnT>
                    <a:lnB w="12700" cmpd="sng">
                      <a:noFill/>
                      <a:prstDash val="solid"/>
                    </a:lnB>
                    <a:noFill/>
                  </a:tcPr>
                </a:tc>
                <a:extLst>
                  <a:ext uri="{0D108BD9-81ED-4DB2-BD59-A6C34878D82A}">
                    <a16:rowId xmlns:a16="http://schemas.microsoft.com/office/drawing/2014/main" val="1642551454"/>
                  </a:ext>
                </a:extLst>
              </a:tr>
            </a:tbl>
          </a:graphicData>
        </a:graphic>
      </p:graphicFrame>
      <p:sp>
        <p:nvSpPr>
          <p:cNvPr id="4" name="TextBox 3">
            <a:extLst>
              <a:ext uri="{FF2B5EF4-FFF2-40B4-BE49-F238E27FC236}">
                <a16:creationId xmlns:a16="http://schemas.microsoft.com/office/drawing/2014/main" id="{EC4BCEF8-12A2-13EE-59A3-8E1EABD2F358}"/>
              </a:ext>
            </a:extLst>
          </p:cNvPr>
          <p:cNvSpPr txBox="1"/>
          <p:nvPr/>
        </p:nvSpPr>
        <p:spPr>
          <a:xfrm>
            <a:off x="5958001" y="2132790"/>
            <a:ext cx="5130187" cy="830997"/>
          </a:xfrm>
          <a:prstGeom prst="rect">
            <a:avLst/>
          </a:prstGeom>
          <a:noFill/>
        </p:spPr>
        <p:txBody>
          <a:bodyPr wrap="none" rtlCol="0">
            <a:spAutoFit/>
          </a:bodyPr>
          <a:lstStyle/>
          <a:p>
            <a:r>
              <a:rPr lang="en-US" sz="2400" dirty="0"/>
              <a:t>First: Identify the independent variables </a:t>
            </a:r>
            <a:endParaRPr lang="en-US" sz="4400" i="1" dirty="0"/>
          </a:p>
          <a:p>
            <a:r>
              <a:rPr lang="en-US" sz="2400" dirty="0"/>
              <a:t> </a:t>
            </a:r>
          </a:p>
        </p:txBody>
      </p:sp>
    </p:spTree>
    <p:extLst>
      <p:ext uri="{BB962C8B-B14F-4D97-AF65-F5344CB8AC3E}">
        <p14:creationId xmlns:p14="http://schemas.microsoft.com/office/powerpoint/2010/main" val="40663438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BFC9644-673A-459F-B3C5-9310A4E50E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4ADB9295-9645-4BF2-ADFD-75800B7FAD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20788" cy="6858001"/>
            <a:chOff x="-14288" y="0"/>
            <a:chExt cx="1220788" cy="6858001"/>
          </a:xfrm>
          <a:solidFill>
            <a:schemeClr val="bg2">
              <a:lumMod val="60000"/>
              <a:lumOff val="40000"/>
              <a:alpha val="60000"/>
            </a:schemeClr>
          </a:solidFill>
        </p:grpSpPr>
        <p:sp>
          <p:nvSpPr>
            <p:cNvPr id="11" name="Rectangle 5">
              <a:extLst>
                <a:ext uri="{FF2B5EF4-FFF2-40B4-BE49-F238E27FC236}">
                  <a16:creationId xmlns:a16="http://schemas.microsoft.com/office/drawing/2014/main" id="{95B061E9-E435-4E1B-B160-96584A11669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12" name="Freeform 6">
              <a:extLst>
                <a:ext uri="{FF2B5EF4-FFF2-40B4-BE49-F238E27FC236}">
                  <a16:creationId xmlns:a16="http://schemas.microsoft.com/office/drawing/2014/main" id="{3CD7972E-7D38-40EE-A80B-E2A848811E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3" name="Freeform 7">
              <a:extLst>
                <a:ext uri="{FF2B5EF4-FFF2-40B4-BE49-F238E27FC236}">
                  <a16:creationId xmlns:a16="http://schemas.microsoft.com/office/drawing/2014/main" id="{524A3B55-746F-419F-8CFF-5F3A4BE143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4" name="Freeform 8">
              <a:extLst>
                <a:ext uri="{FF2B5EF4-FFF2-40B4-BE49-F238E27FC236}">
                  <a16:creationId xmlns:a16="http://schemas.microsoft.com/office/drawing/2014/main" id="{9C63219B-AD72-4494-935E-F5C70DB549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5" name="Freeform 9">
              <a:extLst>
                <a:ext uri="{FF2B5EF4-FFF2-40B4-BE49-F238E27FC236}">
                  <a16:creationId xmlns:a16="http://schemas.microsoft.com/office/drawing/2014/main" id="{15B41FD2-05E2-44E7-8760-09E65D1C60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6" name="Freeform 10">
              <a:extLst>
                <a:ext uri="{FF2B5EF4-FFF2-40B4-BE49-F238E27FC236}">
                  <a16:creationId xmlns:a16="http://schemas.microsoft.com/office/drawing/2014/main" id="{FE6D63D0-3347-4EE2-8F65-F1C32168FA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7" name="Freeform 11">
              <a:extLst>
                <a:ext uri="{FF2B5EF4-FFF2-40B4-BE49-F238E27FC236}">
                  <a16:creationId xmlns:a16="http://schemas.microsoft.com/office/drawing/2014/main" id="{538A46A3-DB16-45D5-B636-03EFE39FE9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8" name="Freeform 12">
              <a:extLst>
                <a:ext uri="{FF2B5EF4-FFF2-40B4-BE49-F238E27FC236}">
                  <a16:creationId xmlns:a16="http://schemas.microsoft.com/office/drawing/2014/main" id="{0B8A2B0E-823F-4BE8-9359-45143BB124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9" name="Freeform 13">
              <a:extLst>
                <a:ext uri="{FF2B5EF4-FFF2-40B4-BE49-F238E27FC236}">
                  <a16:creationId xmlns:a16="http://schemas.microsoft.com/office/drawing/2014/main" id="{44516B3C-A8BE-46FC-B643-3DFEB7F283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 name="Freeform 14">
              <a:extLst>
                <a:ext uri="{FF2B5EF4-FFF2-40B4-BE49-F238E27FC236}">
                  <a16:creationId xmlns:a16="http://schemas.microsoft.com/office/drawing/2014/main" id="{59FD699C-3920-4E57-BE27-165A3F036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15">
              <a:extLst>
                <a:ext uri="{FF2B5EF4-FFF2-40B4-BE49-F238E27FC236}">
                  <a16:creationId xmlns:a16="http://schemas.microsoft.com/office/drawing/2014/main" id="{0FB0C02E-3F53-4889-8ADF-80DBC43F69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Line 16">
              <a:extLst>
                <a:ext uri="{FF2B5EF4-FFF2-40B4-BE49-F238E27FC236}">
                  <a16:creationId xmlns:a16="http://schemas.microsoft.com/office/drawing/2014/main" id="{F8A0C89C-946F-4BCD-8A27-BB73E37FE525}"/>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3" name="Freeform 17">
              <a:extLst>
                <a:ext uri="{FF2B5EF4-FFF2-40B4-BE49-F238E27FC236}">
                  <a16:creationId xmlns:a16="http://schemas.microsoft.com/office/drawing/2014/main" id="{70C83EAF-4E92-4849-A240-B257871DC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Freeform 18">
              <a:extLst>
                <a:ext uri="{FF2B5EF4-FFF2-40B4-BE49-F238E27FC236}">
                  <a16:creationId xmlns:a16="http://schemas.microsoft.com/office/drawing/2014/main" id="{320FD164-4D7A-469C-B3F4-B926BFACF5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5" name="Freeform 19">
              <a:extLst>
                <a:ext uri="{FF2B5EF4-FFF2-40B4-BE49-F238E27FC236}">
                  <a16:creationId xmlns:a16="http://schemas.microsoft.com/office/drawing/2014/main" id="{F6E14D9A-4E63-48FF-95C5-9E8DDFF86C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Freeform 20">
              <a:extLst>
                <a:ext uri="{FF2B5EF4-FFF2-40B4-BE49-F238E27FC236}">
                  <a16:creationId xmlns:a16="http://schemas.microsoft.com/office/drawing/2014/main" id="{F3DCD24F-3CA8-4404-B22C-E4C928995F3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Rectangle 21">
              <a:extLst>
                <a:ext uri="{FF2B5EF4-FFF2-40B4-BE49-F238E27FC236}">
                  <a16:creationId xmlns:a16="http://schemas.microsoft.com/office/drawing/2014/main" id="{8AD2E827-32A3-4BE4-9CC6-8315629177A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28" name="Freeform 22">
              <a:extLst>
                <a:ext uri="{FF2B5EF4-FFF2-40B4-BE49-F238E27FC236}">
                  <a16:creationId xmlns:a16="http://schemas.microsoft.com/office/drawing/2014/main" id="{47FB2CCC-1230-494F-B2D1-F05E5B8EDF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Freeform 23">
              <a:extLst>
                <a:ext uri="{FF2B5EF4-FFF2-40B4-BE49-F238E27FC236}">
                  <a16:creationId xmlns:a16="http://schemas.microsoft.com/office/drawing/2014/main" id="{A5F44514-9274-47E3-9243-CA9356C166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 name="Freeform 24">
              <a:extLst>
                <a:ext uri="{FF2B5EF4-FFF2-40B4-BE49-F238E27FC236}">
                  <a16:creationId xmlns:a16="http://schemas.microsoft.com/office/drawing/2014/main" id="{D06192CD-AD86-4DCA-8B53-4ACCA46583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 name="Freeform 25">
              <a:extLst>
                <a:ext uri="{FF2B5EF4-FFF2-40B4-BE49-F238E27FC236}">
                  <a16:creationId xmlns:a16="http://schemas.microsoft.com/office/drawing/2014/main" id="{99E9203A-21E4-46D8-981A-4B28CA320A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26">
              <a:extLst>
                <a:ext uri="{FF2B5EF4-FFF2-40B4-BE49-F238E27FC236}">
                  <a16:creationId xmlns:a16="http://schemas.microsoft.com/office/drawing/2014/main" id="{32FCE9B6-FB52-4045-8DCC-E5959B9A40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27">
              <a:extLst>
                <a:ext uri="{FF2B5EF4-FFF2-40B4-BE49-F238E27FC236}">
                  <a16:creationId xmlns:a16="http://schemas.microsoft.com/office/drawing/2014/main" id="{E4A7025C-CDE8-429A-BBB9-E7380C9623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28">
              <a:extLst>
                <a:ext uri="{FF2B5EF4-FFF2-40B4-BE49-F238E27FC236}">
                  <a16:creationId xmlns:a16="http://schemas.microsoft.com/office/drawing/2014/main" id="{A4EA0256-5DF5-437A-98A7-B79F3E6BB8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Freeform 29">
              <a:extLst>
                <a:ext uri="{FF2B5EF4-FFF2-40B4-BE49-F238E27FC236}">
                  <a16:creationId xmlns:a16="http://schemas.microsoft.com/office/drawing/2014/main" id="{90C9433D-9E1C-493B-BEBD-C3081FFA32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6" name="Freeform 30">
              <a:extLst>
                <a:ext uri="{FF2B5EF4-FFF2-40B4-BE49-F238E27FC236}">
                  <a16:creationId xmlns:a16="http://schemas.microsoft.com/office/drawing/2014/main" id="{352B39BB-F298-4285-A709-1FBA0CB722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Freeform 31">
              <a:extLst>
                <a:ext uri="{FF2B5EF4-FFF2-40B4-BE49-F238E27FC236}">
                  <a16:creationId xmlns:a16="http://schemas.microsoft.com/office/drawing/2014/main" id="{31CAF2A0-CBA0-4E86-AA87-8750EC1AFB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00D5763E-6893-21BF-8114-CBE2BFEB1C52}"/>
              </a:ext>
            </a:extLst>
          </p:cNvPr>
          <p:cNvSpPr>
            <a:spLocks noGrp="1"/>
          </p:cNvSpPr>
          <p:nvPr>
            <p:ph type="title"/>
          </p:nvPr>
        </p:nvSpPr>
        <p:spPr>
          <a:xfrm>
            <a:off x="1019015" y="-917893"/>
            <a:ext cx="3059969" cy="4697413"/>
          </a:xfrm>
        </p:spPr>
        <p:txBody>
          <a:bodyPr>
            <a:normAutofit/>
          </a:bodyPr>
          <a:lstStyle/>
          <a:p>
            <a:r>
              <a:rPr lang="en-US" dirty="0"/>
              <a:t>EXPLORATION:</a:t>
            </a:r>
            <a:br>
              <a:rPr lang="en-US" dirty="0"/>
            </a:br>
            <a:r>
              <a:rPr lang="en-US" dirty="0"/>
              <a:t>Identify Data Sources</a:t>
            </a:r>
          </a:p>
        </p:txBody>
      </p:sp>
      <p:sp useBgFill="1">
        <p:nvSpPr>
          <p:cNvPr id="39" name="Round Diagonal Corner Rectangle 7">
            <a:extLst>
              <a:ext uri="{FF2B5EF4-FFF2-40B4-BE49-F238E27FC236}">
                <a16:creationId xmlns:a16="http://schemas.microsoft.com/office/drawing/2014/main" id="{7D1C411D-0818-4640-8657-2AF78250C8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5084" y="0"/>
            <a:ext cx="7566916" cy="6848476"/>
          </a:xfrm>
          <a:prstGeom prst="round2DiagRect">
            <a:avLst>
              <a:gd name="adj1" fmla="val 0"/>
              <a:gd name="adj2" fmla="val 0"/>
            </a:avLst>
          </a:prstGeom>
          <a:ln w="19050" cap="sq">
            <a:no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6EB3BF3-8E99-7AE4-3DF2-E50B5FDD1554}"/>
              </a:ext>
            </a:extLst>
          </p:cNvPr>
          <p:cNvSpPr>
            <a:spLocks noGrp="1"/>
          </p:cNvSpPr>
          <p:nvPr>
            <p:ph idx="1"/>
          </p:nvPr>
        </p:nvSpPr>
        <p:spPr>
          <a:xfrm>
            <a:off x="5118798" y="739775"/>
            <a:ext cx="6652562" cy="5629276"/>
          </a:xfrm>
        </p:spPr>
        <p:txBody>
          <a:bodyPr>
            <a:normAutofit fontScale="92500" lnSpcReduction="10000"/>
          </a:bodyPr>
          <a:lstStyle/>
          <a:p>
            <a:pPr marL="0" indent="0">
              <a:lnSpc>
                <a:spcPct val="110000"/>
              </a:lnSpc>
              <a:buNone/>
            </a:pPr>
            <a:r>
              <a:rPr lang="en-US" sz="2200" b="1" dirty="0"/>
              <a:t>Dataset: Mental Health in Tech Survey</a:t>
            </a:r>
          </a:p>
          <a:p>
            <a:pPr marL="0" indent="0">
              <a:lnSpc>
                <a:spcPct val="110000"/>
              </a:lnSpc>
              <a:buNone/>
            </a:pPr>
            <a:r>
              <a:rPr lang="en-US" sz="1800" dirty="0">
                <a:hlinkClick r:id="rId3"/>
              </a:rPr>
              <a:t>https://www.kaggle.com/datasets/osmi/mental-health-in-tech-survey</a:t>
            </a:r>
            <a:endParaRPr lang="en-US" sz="1800" dirty="0"/>
          </a:p>
          <a:p>
            <a:pPr>
              <a:lnSpc>
                <a:spcPct val="110000"/>
              </a:lnSpc>
            </a:pPr>
            <a:r>
              <a:rPr lang="en-US" sz="1800" dirty="0"/>
              <a:t>Dataset from a 2014 survey on mental health in the tech workplace.</a:t>
            </a:r>
          </a:p>
          <a:p>
            <a:pPr>
              <a:lnSpc>
                <a:spcPct val="110000"/>
              </a:lnSpc>
            </a:pPr>
            <a:r>
              <a:rPr lang="en-US" sz="1800" dirty="0"/>
              <a:t>Focuses on attitudes towards mental health and frequency of mental health disorders.</a:t>
            </a:r>
          </a:p>
          <a:p>
            <a:pPr>
              <a:lnSpc>
                <a:spcPct val="110000"/>
              </a:lnSpc>
            </a:pPr>
            <a:r>
              <a:rPr lang="en-US" sz="1800" dirty="0"/>
              <a:t>Covers employee demographics (age, gender, occupation) and company characteristics (size, industry, location).</a:t>
            </a:r>
          </a:p>
          <a:p>
            <a:pPr>
              <a:lnSpc>
                <a:spcPct val="110000"/>
              </a:lnSpc>
            </a:pPr>
            <a:r>
              <a:rPr lang="en-US" sz="1800" dirty="0"/>
              <a:t>Examines the prevalence of mental health conditions among tech employees.</a:t>
            </a:r>
          </a:p>
          <a:p>
            <a:pPr>
              <a:lnSpc>
                <a:spcPct val="110000"/>
              </a:lnSpc>
            </a:pPr>
            <a:r>
              <a:rPr lang="en-US" sz="1800" dirty="0"/>
              <a:t>Explores workplace mental health support and resources offered by companies.</a:t>
            </a:r>
          </a:p>
          <a:p>
            <a:pPr>
              <a:lnSpc>
                <a:spcPct val="110000"/>
              </a:lnSpc>
            </a:pPr>
            <a:r>
              <a:rPr lang="en-US" sz="1800" dirty="0"/>
              <a:t>Highlights comfort levels in discussing mental health with supervisors or colleagues.</a:t>
            </a:r>
          </a:p>
          <a:p>
            <a:pPr>
              <a:lnSpc>
                <a:spcPct val="110000"/>
              </a:lnSpc>
            </a:pPr>
            <a:r>
              <a:rPr lang="en-US" sz="1800" dirty="0"/>
              <a:t>Encourages comparison with data from the ongoing 2016 survey.</a:t>
            </a:r>
          </a:p>
          <a:p>
            <a:pPr>
              <a:lnSpc>
                <a:spcPct val="110000"/>
              </a:lnSpc>
            </a:pPr>
            <a:r>
              <a:rPr lang="en-US" sz="1800" dirty="0"/>
              <a:t>Aims to identify trends in mental health awareness within the tech industry.</a:t>
            </a:r>
          </a:p>
        </p:txBody>
      </p:sp>
      <p:pic>
        <p:nvPicPr>
          <p:cNvPr id="5" name="Graphic 4" descr="Laptop with phone and calculator">
            <a:extLst>
              <a:ext uri="{FF2B5EF4-FFF2-40B4-BE49-F238E27FC236}">
                <a16:creationId xmlns:a16="http://schemas.microsoft.com/office/drawing/2014/main" id="{E7997DBD-4B0F-E4F0-BB0D-68F7A7D5C37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20640" y="1997076"/>
            <a:ext cx="4501355" cy="4501355"/>
          </a:xfrm>
          <a:prstGeom prst="rect">
            <a:avLst/>
          </a:prstGeom>
        </p:spPr>
      </p:pic>
    </p:spTree>
    <p:extLst>
      <p:ext uri="{BB962C8B-B14F-4D97-AF65-F5344CB8AC3E}">
        <p14:creationId xmlns:p14="http://schemas.microsoft.com/office/powerpoint/2010/main" val="33420497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D14DC0-4194-E57C-7F97-57A180D202BC}"/>
              </a:ext>
            </a:extLst>
          </p:cNvPr>
          <p:cNvSpPr>
            <a:spLocks noGrp="1"/>
          </p:cNvSpPr>
          <p:nvPr>
            <p:ph type="title"/>
          </p:nvPr>
        </p:nvSpPr>
        <p:spPr>
          <a:xfrm>
            <a:off x="1141413" y="618518"/>
            <a:ext cx="9905998" cy="1478570"/>
          </a:xfrm>
        </p:spPr>
        <p:txBody>
          <a:bodyPr>
            <a:normAutofit/>
          </a:bodyPr>
          <a:lstStyle/>
          <a:p>
            <a:r>
              <a:rPr lang="en-US" dirty="0"/>
              <a:t>Define Strategies and Metrics</a:t>
            </a:r>
          </a:p>
        </p:txBody>
      </p:sp>
      <p:graphicFrame>
        <p:nvGraphicFramePr>
          <p:cNvPr id="4" name="Content Placeholder 3">
            <a:extLst>
              <a:ext uri="{FF2B5EF4-FFF2-40B4-BE49-F238E27FC236}">
                <a16:creationId xmlns:a16="http://schemas.microsoft.com/office/drawing/2014/main" id="{5A8C6995-F2B5-AA89-FBFB-9C54226D70A3}"/>
              </a:ext>
            </a:extLst>
          </p:cNvPr>
          <p:cNvGraphicFramePr>
            <a:graphicFrameLocks noGrp="1"/>
          </p:cNvGraphicFramePr>
          <p:nvPr>
            <p:ph idx="1"/>
            <p:extLst>
              <p:ext uri="{D42A27DB-BD31-4B8C-83A1-F6EECF244321}">
                <p14:modId xmlns:p14="http://schemas.microsoft.com/office/powerpoint/2010/main" val="1244738840"/>
              </p:ext>
            </p:extLst>
          </p:nvPr>
        </p:nvGraphicFramePr>
        <p:xfrm>
          <a:off x="1141413" y="2540626"/>
          <a:ext cx="9906000" cy="2899109"/>
        </p:xfrm>
        <a:graphic>
          <a:graphicData uri="http://schemas.openxmlformats.org/drawingml/2006/table">
            <a:tbl>
              <a:tblPr>
                <a:solidFill>
                  <a:schemeClr val="bg1"/>
                </a:solidFill>
                <a:tableStyleId>{2D5ABB26-0587-4C30-8999-92F81FD0307C}</a:tableStyleId>
              </a:tblPr>
              <a:tblGrid>
                <a:gridCol w="5197716">
                  <a:extLst>
                    <a:ext uri="{9D8B030D-6E8A-4147-A177-3AD203B41FA5}">
                      <a16:colId xmlns:a16="http://schemas.microsoft.com/office/drawing/2014/main" val="1617626421"/>
                    </a:ext>
                  </a:extLst>
                </a:gridCol>
                <a:gridCol w="4708284">
                  <a:extLst>
                    <a:ext uri="{9D8B030D-6E8A-4147-A177-3AD203B41FA5}">
                      <a16:colId xmlns:a16="http://schemas.microsoft.com/office/drawing/2014/main" val="3436641996"/>
                    </a:ext>
                  </a:extLst>
                </a:gridCol>
              </a:tblGrid>
              <a:tr h="2899109">
                <a:tc>
                  <a:txBody>
                    <a:bodyPr/>
                    <a:lstStyle/>
                    <a:p>
                      <a:r>
                        <a:rPr lang="en-US" sz="1600" cap="none" spc="0" dirty="0">
                          <a:solidFill>
                            <a:schemeClr val="tx1"/>
                          </a:solidFill>
                        </a:rPr>
                        <a:t>Define Strategy/ Metrics to Collect:</a:t>
                      </a:r>
                    </a:p>
                    <a:p>
                      <a:pPr marL="342900" indent="-342900">
                        <a:buFont typeface="Arial" panose="020B0604020202020204" pitchFamily="34" charset="0"/>
                        <a:buChar char="•"/>
                      </a:pPr>
                      <a:r>
                        <a:rPr lang="en-US" sz="1600" cap="none" spc="0" dirty="0" err="1">
                          <a:solidFill>
                            <a:schemeClr val="tx1"/>
                          </a:solidFill>
                        </a:rPr>
                        <a:t>AgeGender</a:t>
                      </a:r>
                      <a:endParaRPr lang="en-US" sz="1600" cap="none" spc="0" dirty="0">
                        <a:solidFill>
                          <a:schemeClr val="tx1"/>
                        </a:solidFill>
                      </a:endParaRPr>
                    </a:p>
                    <a:p>
                      <a:pPr marL="285750" indent="-285750">
                        <a:buFont typeface="Arial" panose="020B0604020202020204" pitchFamily="34" charset="0"/>
                        <a:buChar char="•"/>
                      </a:pPr>
                      <a:r>
                        <a:rPr lang="en-US" sz="1600" cap="none" spc="0" dirty="0">
                          <a:solidFill>
                            <a:schemeClr val="tx1"/>
                          </a:solidFill>
                        </a:rPr>
                        <a:t>Country</a:t>
                      </a:r>
                    </a:p>
                    <a:p>
                      <a:pPr marL="285750" indent="-285750">
                        <a:buFont typeface="Arial" panose="020B0604020202020204" pitchFamily="34" charset="0"/>
                        <a:buChar char="•"/>
                      </a:pPr>
                      <a:r>
                        <a:rPr lang="en-US" sz="1600" cap="none" spc="0" dirty="0">
                          <a:solidFill>
                            <a:schemeClr val="tx1"/>
                          </a:solidFill>
                        </a:rPr>
                        <a:t>State</a:t>
                      </a:r>
                    </a:p>
                    <a:p>
                      <a:pPr marL="285750" indent="-285750">
                        <a:buFont typeface="Arial" panose="020B0604020202020204" pitchFamily="34" charset="0"/>
                        <a:buChar char="•"/>
                      </a:pPr>
                      <a:r>
                        <a:rPr lang="en-US" sz="1600" cap="none" spc="0" dirty="0" err="1">
                          <a:solidFill>
                            <a:schemeClr val="tx1"/>
                          </a:solidFill>
                        </a:rPr>
                        <a:t>self_employed</a:t>
                      </a:r>
                      <a:endParaRPr lang="en-US" sz="1600" cap="none" spc="0" dirty="0">
                        <a:solidFill>
                          <a:schemeClr val="tx1"/>
                        </a:solidFill>
                      </a:endParaRPr>
                    </a:p>
                    <a:p>
                      <a:pPr marL="285750" indent="-285750">
                        <a:buFont typeface="Arial" panose="020B0604020202020204" pitchFamily="34" charset="0"/>
                        <a:buChar char="•"/>
                      </a:pPr>
                      <a:r>
                        <a:rPr lang="en-US" sz="1600" cap="none" spc="0" dirty="0" err="1">
                          <a:solidFill>
                            <a:schemeClr val="tx1"/>
                          </a:solidFill>
                        </a:rPr>
                        <a:t>family_history</a:t>
                      </a:r>
                      <a:endParaRPr lang="en-US" sz="1600" cap="none" spc="0" dirty="0">
                        <a:solidFill>
                          <a:schemeClr val="tx1"/>
                        </a:solidFill>
                      </a:endParaRPr>
                    </a:p>
                    <a:p>
                      <a:pPr marL="285750" indent="-285750">
                        <a:buFont typeface="Arial" panose="020B0604020202020204" pitchFamily="34" charset="0"/>
                        <a:buChar char="•"/>
                      </a:pPr>
                      <a:r>
                        <a:rPr lang="en-US" sz="1600" cap="none" spc="0" dirty="0" err="1">
                          <a:solidFill>
                            <a:schemeClr val="tx1"/>
                          </a:solidFill>
                        </a:rPr>
                        <a:t>remote_work</a:t>
                      </a:r>
                      <a:endParaRPr lang="en-US" sz="1600" cap="none" spc="0" dirty="0">
                        <a:solidFill>
                          <a:schemeClr val="tx1"/>
                        </a:solidFill>
                      </a:endParaRPr>
                    </a:p>
                    <a:p>
                      <a:pPr marL="285750" indent="-285750">
                        <a:buFont typeface="Arial" panose="020B0604020202020204" pitchFamily="34" charset="0"/>
                        <a:buChar char="•"/>
                      </a:pPr>
                      <a:r>
                        <a:rPr lang="en-US" sz="1600" cap="none" spc="0" dirty="0" err="1">
                          <a:solidFill>
                            <a:schemeClr val="tx1"/>
                          </a:solidFill>
                        </a:rPr>
                        <a:t>tech_company</a:t>
                      </a:r>
                      <a:endParaRPr lang="en-US" sz="1600" cap="none" spc="0" dirty="0">
                        <a:solidFill>
                          <a:schemeClr val="tx1"/>
                        </a:solidFill>
                      </a:endParaRPr>
                    </a:p>
                    <a:p>
                      <a:pPr marL="285750" indent="-285750">
                        <a:buFont typeface="Arial" panose="020B0604020202020204" pitchFamily="34" charset="0"/>
                        <a:buChar char="•"/>
                      </a:pPr>
                      <a:r>
                        <a:rPr lang="en-US" sz="1600" cap="none" spc="0" dirty="0" err="1">
                          <a:solidFill>
                            <a:schemeClr val="tx1"/>
                          </a:solidFill>
                        </a:rPr>
                        <a:t>no_employees</a:t>
                      </a:r>
                      <a:endParaRPr lang="en-US" sz="1600" cap="none" spc="0" dirty="0">
                        <a:solidFill>
                          <a:schemeClr val="tx1"/>
                        </a:solidFill>
                      </a:endParaRPr>
                    </a:p>
                    <a:p>
                      <a:pPr marL="285750" indent="-285750">
                        <a:buFont typeface="Arial" panose="020B0604020202020204" pitchFamily="34" charset="0"/>
                        <a:buChar char="•"/>
                      </a:pPr>
                      <a:r>
                        <a:rPr lang="en-US" sz="1600" cap="none" spc="0" dirty="0">
                          <a:solidFill>
                            <a:schemeClr val="tx1"/>
                          </a:solidFill>
                        </a:rPr>
                        <a:t>Benefits</a:t>
                      </a:r>
                    </a:p>
                    <a:p>
                      <a:pPr marL="285750" indent="-285750">
                        <a:buFont typeface="Arial" panose="020B0604020202020204" pitchFamily="34" charset="0"/>
                        <a:buChar char="•"/>
                      </a:pPr>
                      <a:r>
                        <a:rPr lang="en-US" sz="1600" cap="none" spc="0" dirty="0" err="1">
                          <a:solidFill>
                            <a:schemeClr val="tx1"/>
                          </a:solidFill>
                        </a:rPr>
                        <a:t>care_options</a:t>
                      </a:r>
                      <a:endParaRPr lang="en-US" sz="1600" cap="none" spc="0" dirty="0">
                        <a:solidFill>
                          <a:schemeClr val="tx1"/>
                        </a:solidFill>
                      </a:endParaRPr>
                    </a:p>
                  </a:txBody>
                  <a:tcPr marL="134282" marR="103294" marT="103294" marB="103294">
                    <a:lnL w="19050" cap="flat" cmpd="sng" algn="ctr">
                      <a:solidFill>
                        <a:schemeClr val="tx1"/>
                      </a:solidFill>
                      <a:prstDash val="solid"/>
                    </a:lnL>
                    <a:lnR w="19050" cap="flat" cmpd="sng" algn="ctr">
                      <a:solidFill>
                        <a:schemeClr val="tx1"/>
                      </a:solidFill>
                      <a:prstDash val="solid"/>
                    </a:lnR>
                    <a:lnT w="19050" cap="flat" cmpd="sng" algn="ctr">
                      <a:solidFill>
                        <a:schemeClr val="tx1"/>
                      </a:solidFill>
                      <a:prstDash val="solid"/>
                    </a:lnT>
                    <a:lnB w="19050" cap="flat" cmpd="sng" algn="ctr">
                      <a:solidFill>
                        <a:schemeClr val="tx1"/>
                      </a:solidFill>
                      <a:prstDash val="solid"/>
                    </a:lnB>
                    <a:noFill/>
                  </a:tcPr>
                </a:tc>
                <a:tc>
                  <a:txBody>
                    <a:bodyPr/>
                    <a:lstStyle/>
                    <a:p>
                      <a:endParaRPr lang="en-US" sz="1600" cap="none" spc="0" dirty="0">
                        <a:solidFill>
                          <a:schemeClr val="tx1"/>
                        </a:solidFill>
                      </a:endParaRPr>
                    </a:p>
                    <a:p>
                      <a:pPr marL="285750" indent="-285750" algn="l">
                        <a:buFont typeface="Arial" panose="020B0604020202020204" pitchFamily="34" charset="0"/>
                        <a:buChar char="•"/>
                      </a:pPr>
                      <a:r>
                        <a:rPr lang="en-US" sz="1600" cap="none" spc="0" dirty="0" err="1">
                          <a:solidFill>
                            <a:schemeClr val="tx1"/>
                          </a:solidFill>
                        </a:rPr>
                        <a:t>wellness_program</a:t>
                      </a:r>
                      <a:endParaRPr lang="en-US" sz="1600" cap="none" spc="0" dirty="0">
                        <a:solidFill>
                          <a:schemeClr val="tx1"/>
                        </a:solidFill>
                      </a:endParaRPr>
                    </a:p>
                    <a:p>
                      <a:pPr marL="285750" indent="-285750" algn="l">
                        <a:buFont typeface="Arial" panose="020B0604020202020204" pitchFamily="34" charset="0"/>
                        <a:buChar char="•"/>
                      </a:pPr>
                      <a:r>
                        <a:rPr lang="en-US" sz="1600" cap="none" spc="0" dirty="0" err="1">
                          <a:solidFill>
                            <a:schemeClr val="tx1"/>
                          </a:solidFill>
                        </a:rPr>
                        <a:t>seek_help</a:t>
                      </a:r>
                      <a:endParaRPr lang="en-US" sz="1600" cap="none" spc="0" dirty="0">
                        <a:solidFill>
                          <a:schemeClr val="tx1"/>
                        </a:solidFill>
                      </a:endParaRPr>
                    </a:p>
                    <a:p>
                      <a:pPr marL="285750" indent="-285750" algn="l">
                        <a:buFont typeface="Arial" panose="020B0604020202020204" pitchFamily="34" charset="0"/>
                        <a:buChar char="•"/>
                      </a:pPr>
                      <a:r>
                        <a:rPr lang="en-US" sz="1600" cap="none" spc="0" dirty="0">
                          <a:solidFill>
                            <a:schemeClr val="tx1"/>
                          </a:solidFill>
                        </a:rPr>
                        <a:t>Anonymity</a:t>
                      </a:r>
                    </a:p>
                    <a:p>
                      <a:pPr marL="285750" indent="-285750" algn="l">
                        <a:buFont typeface="Arial" panose="020B0604020202020204" pitchFamily="34" charset="0"/>
                        <a:buChar char="•"/>
                      </a:pPr>
                      <a:r>
                        <a:rPr lang="en-US" sz="1600" cap="none" spc="0" dirty="0">
                          <a:solidFill>
                            <a:schemeClr val="tx1"/>
                          </a:solidFill>
                        </a:rPr>
                        <a:t>Leave</a:t>
                      </a:r>
                    </a:p>
                    <a:p>
                      <a:pPr marL="285750" indent="-285750" algn="l">
                        <a:buFont typeface="Arial" panose="020B0604020202020204" pitchFamily="34" charset="0"/>
                        <a:buChar char="•"/>
                      </a:pPr>
                      <a:r>
                        <a:rPr lang="en-US" sz="1600" cap="none" spc="0" dirty="0" err="1">
                          <a:solidFill>
                            <a:schemeClr val="tx1"/>
                          </a:solidFill>
                        </a:rPr>
                        <a:t>mental_health_consequence</a:t>
                      </a:r>
                      <a:endParaRPr lang="en-US" sz="1600" cap="none" spc="0" dirty="0">
                        <a:solidFill>
                          <a:schemeClr val="tx1"/>
                        </a:solidFill>
                      </a:endParaRPr>
                    </a:p>
                    <a:p>
                      <a:pPr marL="285750" indent="-285750" algn="l">
                        <a:buFont typeface="Arial" panose="020B0604020202020204" pitchFamily="34" charset="0"/>
                        <a:buChar char="•"/>
                      </a:pPr>
                      <a:r>
                        <a:rPr lang="en-US" sz="1600" cap="none" spc="0" dirty="0" err="1">
                          <a:solidFill>
                            <a:schemeClr val="tx1"/>
                          </a:solidFill>
                        </a:rPr>
                        <a:t>phys_health_consequence</a:t>
                      </a:r>
                      <a:endParaRPr lang="en-US" sz="1600" cap="none" spc="0" dirty="0">
                        <a:solidFill>
                          <a:schemeClr val="tx1"/>
                        </a:solidFill>
                      </a:endParaRPr>
                    </a:p>
                    <a:p>
                      <a:pPr marL="285750" indent="-285750" algn="l">
                        <a:buFont typeface="Arial" panose="020B0604020202020204" pitchFamily="34" charset="0"/>
                        <a:buChar char="•"/>
                      </a:pPr>
                      <a:r>
                        <a:rPr lang="en-US" sz="1600" cap="none" spc="0" dirty="0">
                          <a:solidFill>
                            <a:schemeClr val="tx1"/>
                          </a:solidFill>
                        </a:rPr>
                        <a:t>Coworkers</a:t>
                      </a:r>
                    </a:p>
                    <a:p>
                      <a:pPr marL="285750" indent="-285750" algn="l">
                        <a:buFont typeface="Arial" panose="020B0604020202020204" pitchFamily="34" charset="0"/>
                        <a:buChar char="•"/>
                      </a:pPr>
                      <a:r>
                        <a:rPr lang="en-US" sz="1600" cap="none" spc="0" dirty="0">
                          <a:solidFill>
                            <a:schemeClr val="tx1"/>
                          </a:solidFill>
                        </a:rPr>
                        <a:t>Supervisor</a:t>
                      </a:r>
                    </a:p>
                    <a:p>
                      <a:pPr marL="285750" indent="-285750" algn="l">
                        <a:buFont typeface="Arial" panose="020B0604020202020204" pitchFamily="34" charset="0"/>
                        <a:buChar char="•"/>
                      </a:pPr>
                      <a:r>
                        <a:rPr lang="en-US" sz="1600" cap="none" spc="0" dirty="0" err="1">
                          <a:solidFill>
                            <a:schemeClr val="tx1"/>
                          </a:solidFill>
                        </a:rPr>
                        <a:t>mental_vs_physical</a:t>
                      </a:r>
                      <a:endParaRPr lang="en-US" sz="1600" cap="none" spc="0" dirty="0">
                        <a:solidFill>
                          <a:schemeClr val="tx1"/>
                        </a:solidFill>
                      </a:endParaRPr>
                    </a:p>
                    <a:p>
                      <a:pPr marL="285750" indent="-285750" algn="l">
                        <a:buFont typeface="Arial" panose="020B0604020202020204" pitchFamily="34" charset="0"/>
                        <a:buChar char="•"/>
                      </a:pPr>
                      <a:r>
                        <a:rPr lang="en-US" sz="1600" cap="none" spc="0" dirty="0" err="1">
                          <a:solidFill>
                            <a:schemeClr val="tx1"/>
                          </a:solidFill>
                        </a:rPr>
                        <a:t>obs_consequence</a:t>
                      </a:r>
                      <a:endParaRPr lang="en-US" sz="1600" cap="none" spc="0" dirty="0">
                        <a:solidFill>
                          <a:schemeClr val="tx1"/>
                        </a:solidFill>
                      </a:endParaRPr>
                    </a:p>
                  </a:txBody>
                  <a:tcPr marL="134282" marR="103294" marT="103294" marB="103294">
                    <a:lnL w="19050" cap="flat" cmpd="sng" algn="ctr">
                      <a:solidFill>
                        <a:schemeClr val="tx1"/>
                      </a:solidFill>
                      <a:prstDash val="solid"/>
                    </a:lnL>
                    <a:lnR w="19050" cap="flat" cmpd="sng" algn="ctr">
                      <a:solidFill>
                        <a:schemeClr val="tx1"/>
                      </a:solidFill>
                      <a:prstDash val="solid"/>
                    </a:lnR>
                    <a:lnT w="19050" cap="flat" cmpd="sng" algn="ctr">
                      <a:solidFill>
                        <a:schemeClr val="tx1"/>
                      </a:solidFill>
                      <a:prstDash val="solid"/>
                    </a:lnT>
                    <a:lnB w="19050" cap="flat" cmpd="sng" algn="ctr">
                      <a:solidFill>
                        <a:schemeClr val="tx1"/>
                      </a:solidFill>
                      <a:prstDash val="solid"/>
                    </a:lnB>
                    <a:noFill/>
                  </a:tcPr>
                </a:tc>
                <a:extLst>
                  <a:ext uri="{0D108BD9-81ED-4DB2-BD59-A6C34878D82A}">
                    <a16:rowId xmlns:a16="http://schemas.microsoft.com/office/drawing/2014/main" val="1642551454"/>
                  </a:ext>
                </a:extLst>
              </a:tr>
            </a:tbl>
          </a:graphicData>
        </a:graphic>
      </p:graphicFrame>
    </p:spTree>
    <p:extLst>
      <p:ext uri="{BB962C8B-B14F-4D97-AF65-F5344CB8AC3E}">
        <p14:creationId xmlns:p14="http://schemas.microsoft.com/office/powerpoint/2010/main" val="14121725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8000"/>
                <a:hueMod val="94000"/>
                <a:satMod val="148000"/>
                <a:lumMod val="150000"/>
              </a:schemeClr>
            </a:gs>
            <a:gs pos="100000">
              <a:schemeClr val="bg2">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78A47D-4F17-40FE-AB70-7AF78A9575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400" y="-14287"/>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85BE3A7E-6A3F-401E-A025-BBB8FDB8DD3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20788" cy="6858001"/>
            <a:chOff x="-14288" y="0"/>
            <a:chExt cx="1220788" cy="6858001"/>
          </a:xfrm>
          <a:solidFill>
            <a:schemeClr val="tx1">
              <a:alpha val="60000"/>
            </a:schemeClr>
          </a:solidFill>
        </p:grpSpPr>
        <p:sp>
          <p:nvSpPr>
            <p:cNvPr id="11" name="Rectangle 5">
              <a:extLst>
                <a:ext uri="{FF2B5EF4-FFF2-40B4-BE49-F238E27FC236}">
                  <a16:creationId xmlns:a16="http://schemas.microsoft.com/office/drawing/2014/main" id="{41EE9036-817C-476C-BD59-B5184F9A3E3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12" name="Freeform 6">
              <a:extLst>
                <a:ext uri="{FF2B5EF4-FFF2-40B4-BE49-F238E27FC236}">
                  <a16:creationId xmlns:a16="http://schemas.microsoft.com/office/drawing/2014/main" id="{F098087A-B4E4-4300-A841-44988BD88E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3" name="Freeform 7">
              <a:extLst>
                <a:ext uri="{FF2B5EF4-FFF2-40B4-BE49-F238E27FC236}">
                  <a16:creationId xmlns:a16="http://schemas.microsoft.com/office/drawing/2014/main" id="{F5BD5F4B-A39C-4DF9-84E4-A4D33F30E6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4" name="Freeform 8">
              <a:extLst>
                <a:ext uri="{FF2B5EF4-FFF2-40B4-BE49-F238E27FC236}">
                  <a16:creationId xmlns:a16="http://schemas.microsoft.com/office/drawing/2014/main" id="{D7FA9858-BFA0-4D5B-AF72-B1B65EB069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5" name="Freeform 9">
              <a:extLst>
                <a:ext uri="{FF2B5EF4-FFF2-40B4-BE49-F238E27FC236}">
                  <a16:creationId xmlns:a16="http://schemas.microsoft.com/office/drawing/2014/main" id="{A508A5F3-AFE0-4750-A9C2-B51A514FFC4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6" name="Freeform 10">
              <a:extLst>
                <a:ext uri="{FF2B5EF4-FFF2-40B4-BE49-F238E27FC236}">
                  <a16:creationId xmlns:a16="http://schemas.microsoft.com/office/drawing/2014/main" id="{92B4AAEB-ABF4-42A7-BE52-0B442190D1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7" name="Freeform 11">
              <a:extLst>
                <a:ext uri="{FF2B5EF4-FFF2-40B4-BE49-F238E27FC236}">
                  <a16:creationId xmlns:a16="http://schemas.microsoft.com/office/drawing/2014/main" id="{3767C370-4A42-4376-8CAE-606C4BC8F4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8" name="Freeform 12">
              <a:extLst>
                <a:ext uri="{FF2B5EF4-FFF2-40B4-BE49-F238E27FC236}">
                  <a16:creationId xmlns:a16="http://schemas.microsoft.com/office/drawing/2014/main" id="{36205F53-9C95-4954-B97C-1625BB8A350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9" name="Freeform 13">
              <a:extLst>
                <a:ext uri="{FF2B5EF4-FFF2-40B4-BE49-F238E27FC236}">
                  <a16:creationId xmlns:a16="http://schemas.microsoft.com/office/drawing/2014/main" id="{DC80B58E-3469-43E9-96FC-D747B69830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 name="Freeform 14">
              <a:extLst>
                <a:ext uri="{FF2B5EF4-FFF2-40B4-BE49-F238E27FC236}">
                  <a16:creationId xmlns:a16="http://schemas.microsoft.com/office/drawing/2014/main" id="{E17A4ED2-DDD7-4B4D-A39C-9B0121C886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15">
              <a:extLst>
                <a:ext uri="{FF2B5EF4-FFF2-40B4-BE49-F238E27FC236}">
                  <a16:creationId xmlns:a16="http://schemas.microsoft.com/office/drawing/2014/main" id="{A2C14A85-E7A9-4E1D-809F-20F5CFA788B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Line 16">
              <a:extLst>
                <a:ext uri="{FF2B5EF4-FFF2-40B4-BE49-F238E27FC236}">
                  <a16:creationId xmlns:a16="http://schemas.microsoft.com/office/drawing/2014/main" id="{F3D51E32-9399-4B7F-8D91-BF9A068B834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3" name="Freeform 17">
              <a:extLst>
                <a:ext uri="{FF2B5EF4-FFF2-40B4-BE49-F238E27FC236}">
                  <a16:creationId xmlns:a16="http://schemas.microsoft.com/office/drawing/2014/main" id="{9969F9D2-502D-4C1D-ABA5-02B1BF2A00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Freeform 18">
              <a:extLst>
                <a:ext uri="{FF2B5EF4-FFF2-40B4-BE49-F238E27FC236}">
                  <a16:creationId xmlns:a16="http://schemas.microsoft.com/office/drawing/2014/main" id="{4AE555C6-5623-478A-BF35-63E9929A3A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5" name="Freeform 19">
              <a:extLst>
                <a:ext uri="{FF2B5EF4-FFF2-40B4-BE49-F238E27FC236}">
                  <a16:creationId xmlns:a16="http://schemas.microsoft.com/office/drawing/2014/main" id="{A3D3AED4-A69E-4301-9BB4-436DC5F0C9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Freeform 20">
              <a:extLst>
                <a:ext uri="{FF2B5EF4-FFF2-40B4-BE49-F238E27FC236}">
                  <a16:creationId xmlns:a16="http://schemas.microsoft.com/office/drawing/2014/main" id="{C3B8082C-2D81-48D7-8B45-85B7C89296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Rectangle 21">
              <a:extLst>
                <a:ext uri="{FF2B5EF4-FFF2-40B4-BE49-F238E27FC236}">
                  <a16:creationId xmlns:a16="http://schemas.microsoft.com/office/drawing/2014/main" id="{9AD35461-BA86-408B-8A29-244EB2F2FB5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28" name="Freeform 22">
              <a:extLst>
                <a:ext uri="{FF2B5EF4-FFF2-40B4-BE49-F238E27FC236}">
                  <a16:creationId xmlns:a16="http://schemas.microsoft.com/office/drawing/2014/main" id="{F238E495-B6C6-4857-899B-CDD5848312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Freeform 23">
              <a:extLst>
                <a:ext uri="{FF2B5EF4-FFF2-40B4-BE49-F238E27FC236}">
                  <a16:creationId xmlns:a16="http://schemas.microsoft.com/office/drawing/2014/main" id="{E20A751E-054C-4EC2-8DA3-0EC923A658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 name="Freeform 24">
              <a:extLst>
                <a:ext uri="{FF2B5EF4-FFF2-40B4-BE49-F238E27FC236}">
                  <a16:creationId xmlns:a16="http://schemas.microsoft.com/office/drawing/2014/main" id="{B6E8E701-3D21-4E5C-AB6E-9A74046970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 name="Freeform 25">
              <a:extLst>
                <a:ext uri="{FF2B5EF4-FFF2-40B4-BE49-F238E27FC236}">
                  <a16:creationId xmlns:a16="http://schemas.microsoft.com/office/drawing/2014/main" id="{431BDA41-D09D-4984-B888-756F5F81B49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26">
              <a:extLst>
                <a:ext uri="{FF2B5EF4-FFF2-40B4-BE49-F238E27FC236}">
                  <a16:creationId xmlns:a16="http://schemas.microsoft.com/office/drawing/2014/main" id="{0DC943D2-20E4-4C00-82D2-D405A7C00B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27">
              <a:extLst>
                <a:ext uri="{FF2B5EF4-FFF2-40B4-BE49-F238E27FC236}">
                  <a16:creationId xmlns:a16="http://schemas.microsoft.com/office/drawing/2014/main" id="{4BC34A74-80A2-4DE1-8ADC-BBD1709035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28">
              <a:extLst>
                <a:ext uri="{FF2B5EF4-FFF2-40B4-BE49-F238E27FC236}">
                  <a16:creationId xmlns:a16="http://schemas.microsoft.com/office/drawing/2014/main" id="{C6C3CA25-431F-4E26-952D-4AA9C4C725C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Freeform 29">
              <a:extLst>
                <a:ext uri="{FF2B5EF4-FFF2-40B4-BE49-F238E27FC236}">
                  <a16:creationId xmlns:a16="http://schemas.microsoft.com/office/drawing/2014/main" id="{776D1836-82AE-40EF-9829-C6B8D2CF02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6" name="Freeform 30">
              <a:extLst>
                <a:ext uri="{FF2B5EF4-FFF2-40B4-BE49-F238E27FC236}">
                  <a16:creationId xmlns:a16="http://schemas.microsoft.com/office/drawing/2014/main" id="{9A8E397E-ADF9-45C1-98F4-3F5A86378B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Freeform 31">
              <a:extLst>
                <a:ext uri="{FF2B5EF4-FFF2-40B4-BE49-F238E27FC236}">
                  <a16:creationId xmlns:a16="http://schemas.microsoft.com/office/drawing/2014/main" id="{DE07CFD9-357F-40BC-A792-CE874BFE50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79385C16-0117-01B1-7EA8-7F4340E70EE1}"/>
              </a:ext>
            </a:extLst>
          </p:cNvPr>
          <p:cNvSpPr>
            <a:spLocks noGrp="1"/>
          </p:cNvSpPr>
          <p:nvPr>
            <p:ph type="title"/>
          </p:nvPr>
        </p:nvSpPr>
        <p:spPr>
          <a:xfrm>
            <a:off x="70635" y="828673"/>
            <a:ext cx="4404274" cy="4708528"/>
          </a:xfrm>
        </p:spPr>
        <p:txBody>
          <a:bodyPr>
            <a:normAutofit/>
          </a:bodyPr>
          <a:lstStyle/>
          <a:p>
            <a:pPr algn="r"/>
            <a:r>
              <a:rPr lang="en-US" dirty="0"/>
              <a:t>TELLING THE STORY:</a:t>
            </a:r>
            <a:br>
              <a:rPr lang="en-US" dirty="0"/>
            </a:br>
            <a:r>
              <a:rPr lang="en-US" dirty="0"/>
              <a:t>Build a Data Retrieval Plan</a:t>
            </a:r>
          </a:p>
        </p:txBody>
      </p:sp>
      <p:cxnSp>
        <p:nvCxnSpPr>
          <p:cNvPr id="39" name="Straight Connector 38">
            <a:extLst>
              <a:ext uri="{FF2B5EF4-FFF2-40B4-BE49-F238E27FC236}">
                <a16:creationId xmlns:a16="http://schemas.microsoft.com/office/drawing/2014/main" id="{085ECEC0-FF5D-4348-92C7-1EA7C61E770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454684"/>
            <a:ext cx="0" cy="3649129"/>
          </a:xfrm>
          <a:prstGeom prst="line">
            <a:avLst/>
          </a:prstGeom>
          <a:ln w="2540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6A6462B0-48B8-49DB-03EF-DF76E84F762D}"/>
              </a:ext>
            </a:extLst>
          </p:cNvPr>
          <p:cNvSpPr>
            <a:spLocks noGrp="1"/>
          </p:cNvSpPr>
          <p:nvPr>
            <p:ph idx="1"/>
          </p:nvPr>
        </p:nvSpPr>
        <p:spPr>
          <a:xfrm>
            <a:off x="5297763" y="1082673"/>
            <a:ext cx="6233837" cy="4708528"/>
          </a:xfrm>
        </p:spPr>
        <p:txBody>
          <a:bodyPr anchor="ctr">
            <a:normAutofit/>
          </a:bodyPr>
          <a:lstStyle/>
          <a:p>
            <a:r>
              <a:rPr lang="en-US" sz="1800" dirty="0"/>
              <a:t>Filter Responses by Tech Employees</a:t>
            </a:r>
          </a:p>
          <a:p>
            <a:r>
              <a:rPr lang="en-US" sz="1800" dirty="0"/>
              <a:t>Analyze the Impact of Mental Health on Work Performance</a:t>
            </a:r>
          </a:p>
          <a:p>
            <a:r>
              <a:rPr lang="en-US" sz="1800" dirty="0"/>
              <a:t>Examine the Rate of Mental Health Treatment</a:t>
            </a:r>
          </a:p>
          <a:p>
            <a:r>
              <a:rPr lang="en-US" sz="1800" dirty="0"/>
              <a:t>Evaluate the Availability of Mental Health Resources</a:t>
            </a:r>
          </a:p>
          <a:p>
            <a:r>
              <a:rPr lang="en-US" sz="1800" dirty="0"/>
              <a:t>Investigate Stigmatization and Consequences</a:t>
            </a:r>
          </a:p>
          <a:p>
            <a:r>
              <a:rPr lang="en-US" sz="1800" dirty="0"/>
              <a:t>Compare Willingness to Discuss Mental Health with Supervisors and Coworkers</a:t>
            </a:r>
          </a:p>
          <a:p>
            <a:r>
              <a:rPr lang="en-US" sz="1800" dirty="0"/>
              <a:t>Impact of Isolation on Remote Workers</a:t>
            </a:r>
          </a:p>
        </p:txBody>
      </p:sp>
      <p:grpSp>
        <p:nvGrpSpPr>
          <p:cNvPr id="41" name="Group 40">
            <a:extLst>
              <a:ext uri="{FF2B5EF4-FFF2-40B4-BE49-F238E27FC236}">
                <a16:creationId xmlns:a16="http://schemas.microsoft.com/office/drawing/2014/main" id="{F4E035BE-9FF4-43D3-BC25-CF582D7FF8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1">
              <a:alpha val="60000"/>
            </a:schemeClr>
          </a:solidFill>
        </p:grpSpPr>
        <p:sp>
          <p:nvSpPr>
            <p:cNvPr id="42" name="Freeform 32">
              <a:extLst>
                <a:ext uri="{FF2B5EF4-FFF2-40B4-BE49-F238E27FC236}">
                  <a16:creationId xmlns:a16="http://schemas.microsoft.com/office/drawing/2014/main" id="{F98BCEB2-EC20-4E84-A994-0AC37292C8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3" name="Freeform 33">
              <a:extLst>
                <a:ext uri="{FF2B5EF4-FFF2-40B4-BE49-F238E27FC236}">
                  <a16:creationId xmlns:a16="http://schemas.microsoft.com/office/drawing/2014/main" id="{7A2E1821-AEDF-417E-9F17-83379E9C094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4" name="Freeform 34">
              <a:extLst>
                <a:ext uri="{FF2B5EF4-FFF2-40B4-BE49-F238E27FC236}">
                  <a16:creationId xmlns:a16="http://schemas.microsoft.com/office/drawing/2014/main" id="{CB3734E2-8292-4B47-B6AB-0E5A058DE95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5" name="Freeform 35">
              <a:extLst>
                <a:ext uri="{FF2B5EF4-FFF2-40B4-BE49-F238E27FC236}">
                  <a16:creationId xmlns:a16="http://schemas.microsoft.com/office/drawing/2014/main" id="{A0B09C51-29AB-45C0-B707-CCFB9DF280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6" name="Freeform 36">
              <a:extLst>
                <a:ext uri="{FF2B5EF4-FFF2-40B4-BE49-F238E27FC236}">
                  <a16:creationId xmlns:a16="http://schemas.microsoft.com/office/drawing/2014/main" id="{510C0CED-AE1B-45AE-B5E1-57521E589D2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7" name="Freeform 37">
              <a:extLst>
                <a:ext uri="{FF2B5EF4-FFF2-40B4-BE49-F238E27FC236}">
                  <a16:creationId xmlns:a16="http://schemas.microsoft.com/office/drawing/2014/main" id="{591F2327-4B45-41AA-B41C-7404B6A1E4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8" name="Freeform 38">
              <a:extLst>
                <a:ext uri="{FF2B5EF4-FFF2-40B4-BE49-F238E27FC236}">
                  <a16:creationId xmlns:a16="http://schemas.microsoft.com/office/drawing/2014/main" id="{5A63224C-41A0-42C0-96F6-0B2BE99A135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9" name="Freeform 39">
              <a:extLst>
                <a:ext uri="{FF2B5EF4-FFF2-40B4-BE49-F238E27FC236}">
                  <a16:creationId xmlns:a16="http://schemas.microsoft.com/office/drawing/2014/main" id="{A7C00B9F-C253-4776-9935-EC02254A4F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0" name="Freeform 40">
              <a:extLst>
                <a:ext uri="{FF2B5EF4-FFF2-40B4-BE49-F238E27FC236}">
                  <a16:creationId xmlns:a16="http://schemas.microsoft.com/office/drawing/2014/main" id="{5062D4AA-13F3-4064-8440-FFE8562D85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1" name="Rectangle 41">
              <a:extLst>
                <a:ext uri="{FF2B5EF4-FFF2-40B4-BE49-F238E27FC236}">
                  <a16:creationId xmlns:a16="http://schemas.microsoft.com/office/drawing/2014/main" id="{3E143B27-CB82-440B-879B-D25C1891C19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grpSp>
    </p:spTree>
    <p:extLst>
      <p:ext uri="{BB962C8B-B14F-4D97-AF65-F5344CB8AC3E}">
        <p14:creationId xmlns:p14="http://schemas.microsoft.com/office/powerpoint/2010/main" val="36095615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74872A0B-8668-4500-9509-EAA581B26C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4" name="Rectangle 13">
              <a:extLst>
                <a:ext uri="{FF2B5EF4-FFF2-40B4-BE49-F238E27FC236}">
                  <a16:creationId xmlns:a16="http://schemas.microsoft.com/office/drawing/2014/main" id="{8B504305-5526-408E-85F7-F0BA7E527C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2">
              <a:extLst>
                <a:ext uri="{FF2B5EF4-FFF2-40B4-BE49-F238E27FC236}">
                  <a16:creationId xmlns:a16="http://schemas.microsoft.com/office/drawing/2014/main" id="{5827CE64-2533-45A6-9A39-7D5052E5CEE0}"/>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sp>
        <p:nvSpPr>
          <p:cNvPr id="2" name="Title 1">
            <a:extLst>
              <a:ext uri="{FF2B5EF4-FFF2-40B4-BE49-F238E27FC236}">
                <a16:creationId xmlns:a16="http://schemas.microsoft.com/office/drawing/2014/main" id="{C5170FEC-C390-DD04-4A96-812E55AA3B33}"/>
              </a:ext>
            </a:extLst>
          </p:cNvPr>
          <p:cNvSpPr>
            <a:spLocks noGrp="1"/>
          </p:cNvSpPr>
          <p:nvPr>
            <p:ph type="title"/>
          </p:nvPr>
        </p:nvSpPr>
        <p:spPr>
          <a:xfrm>
            <a:off x="7811917" y="-110754"/>
            <a:ext cx="4598985" cy="1478570"/>
          </a:xfrm>
        </p:spPr>
        <p:txBody>
          <a:bodyPr>
            <a:normAutofit/>
          </a:bodyPr>
          <a:lstStyle/>
          <a:p>
            <a:r>
              <a:rPr lang="en-US" dirty="0"/>
              <a:t>See Notebook</a:t>
            </a:r>
          </a:p>
        </p:txBody>
      </p:sp>
      <p:pic>
        <p:nvPicPr>
          <p:cNvPr id="9" name="Picture 8" descr="Binoculars looking out on island lighthouse">
            <a:extLst>
              <a:ext uri="{FF2B5EF4-FFF2-40B4-BE49-F238E27FC236}">
                <a16:creationId xmlns:a16="http://schemas.microsoft.com/office/drawing/2014/main" id="{330D241B-C9CC-7254-153E-E70576D3E05B}"/>
              </a:ext>
            </a:extLst>
          </p:cNvPr>
          <p:cNvPicPr>
            <a:picLocks noChangeAspect="1"/>
          </p:cNvPicPr>
          <p:nvPr/>
        </p:nvPicPr>
        <p:blipFill>
          <a:blip r:embed="rId4"/>
          <a:srcRect l="20797" r="19814" b="-1"/>
          <a:stretch/>
        </p:blipFill>
        <p:spPr>
          <a:xfrm>
            <a:off x="-5597" y="10"/>
            <a:ext cx="6101597" cy="6857990"/>
          </a:xfrm>
          <a:prstGeom prst="rect">
            <a:avLst/>
          </a:prstGeom>
        </p:spPr>
      </p:pic>
      <p:grpSp>
        <p:nvGrpSpPr>
          <p:cNvPr id="17" name="Group 16">
            <a:extLst>
              <a:ext uri="{FF2B5EF4-FFF2-40B4-BE49-F238E27FC236}">
                <a16:creationId xmlns:a16="http://schemas.microsoft.com/office/drawing/2014/main" id="{240590EE-5428-41AA-95B2-96FCC1CE67A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8" name="Rectangle 17">
              <a:extLst>
                <a:ext uri="{FF2B5EF4-FFF2-40B4-BE49-F238E27FC236}">
                  <a16:creationId xmlns:a16="http://schemas.microsoft.com/office/drawing/2014/main" id="{494DCC55-99C6-45CF-B357-E3848C80934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19" name="Freeform 6">
              <a:extLst>
                <a:ext uri="{FF2B5EF4-FFF2-40B4-BE49-F238E27FC236}">
                  <a16:creationId xmlns:a16="http://schemas.microsoft.com/office/drawing/2014/main" id="{63D64E32-FF0C-4665-B9D8-D1ECAAE5BA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0" name="Freeform 7">
              <a:extLst>
                <a:ext uri="{FF2B5EF4-FFF2-40B4-BE49-F238E27FC236}">
                  <a16:creationId xmlns:a16="http://schemas.microsoft.com/office/drawing/2014/main" id="{3675001D-3840-4589-8190-505A7F52F0A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1" name="Rectangle 20">
              <a:extLst>
                <a:ext uri="{FF2B5EF4-FFF2-40B4-BE49-F238E27FC236}">
                  <a16:creationId xmlns:a16="http://schemas.microsoft.com/office/drawing/2014/main" id="{19E34E87-395F-4023-A80E-D1CBAAEBD9B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22" name="Freeform 9">
              <a:extLst>
                <a:ext uri="{FF2B5EF4-FFF2-40B4-BE49-F238E27FC236}">
                  <a16:creationId xmlns:a16="http://schemas.microsoft.com/office/drawing/2014/main" id="{6FB1B38F-1B92-41C3-AA1D-6D6440FB0D7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3" name="Freeform 10">
              <a:extLst>
                <a:ext uri="{FF2B5EF4-FFF2-40B4-BE49-F238E27FC236}">
                  <a16:creationId xmlns:a16="http://schemas.microsoft.com/office/drawing/2014/main" id="{02FBE453-FBD2-4348-8DDA-4A023444EC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4" name="Freeform 11">
              <a:extLst>
                <a:ext uri="{FF2B5EF4-FFF2-40B4-BE49-F238E27FC236}">
                  <a16:creationId xmlns:a16="http://schemas.microsoft.com/office/drawing/2014/main" id="{60D719E8-BF78-4F42-B9D1-7F5E02A369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5" name="Freeform 12">
              <a:extLst>
                <a:ext uri="{FF2B5EF4-FFF2-40B4-BE49-F238E27FC236}">
                  <a16:creationId xmlns:a16="http://schemas.microsoft.com/office/drawing/2014/main" id="{5EC70737-9C19-4CF5-84DA-B22A960D53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6" name="Freeform 13">
              <a:extLst>
                <a:ext uri="{FF2B5EF4-FFF2-40B4-BE49-F238E27FC236}">
                  <a16:creationId xmlns:a16="http://schemas.microsoft.com/office/drawing/2014/main" id="{88FD042E-E56E-4360-9620-F811AB9A33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7" name="Freeform 14">
              <a:extLst>
                <a:ext uri="{FF2B5EF4-FFF2-40B4-BE49-F238E27FC236}">
                  <a16:creationId xmlns:a16="http://schemas.microsoft.com/office/drawing/2014/main" id="{18F15D2B-0812-46F6-B0F4-6A6714B543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8" name="Freeform 15">
              <a:extLst>
                <a:ext uri="{FF2B5EF4-FFF2-40B4-BE49-F238E27FC236}">
                  <a16:creationId xmlns:a16="http://schemas.microsoft.com/office/drawing/2014/main" id="{0C2F2A50-98DD-4F92-BDFE-B72E2357667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9" name="Freeform 16">
              <a:extLst>
                <a:ext uri="{FF2B5EF4-FFF2-40B4-BE49-F238E27FC236}">
                  <a16:creationId xmlns:a16="http://schemas.microsoft.com/office/drawing/2014/main" id="{473541D9-6DAE-4718-97D4-8952F4E7CC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0" name="Freeform 17">
              <a:extLst>
                <a:ext uri="{FF2B5EF4-FFF2-40B4-BE49-F238E27FC236}">
                  <a16:creationId xmlns:a16="http://schemas.microsoft.com/office/drawing/2014/main" id="{3A56C5E9-011C-44D2-AF94-3BF5420433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1" name="Freeform 18">
              <a:extLst>
                <a:ext uri="{FF2B5EF4-FFF2-40B4-BE49-F238E27FC236}">
                  <a16:creationId xmlns:a16="http://schemas.microsoft.com/office/drawing/2014/main" id="{CD279E0E-1CD5-4F41-96A5-3A09707E81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 name="Freeform 19">
              <a:extLst>
                <a:ext uri="{FF2B5EF4-FFF2-40B4-BE49-F238E27FC236}">
                  <a16:creationId xmlns:a16="http://schemas.microsoft.com/office/drawing/2014/main" id="{F5A6F094-9E54-4985-8738-D2067A4F07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3" name="Freeform 20">
              <a:extLst>
                <a:ext uri="{FF2B5EF4-FFF2-40B4-BE49-F238E27FC236}">
                  <a16:creationId xmlns:a16="http://schemas.microsoft.com/office/drawing/2014/main" id="{99D51F59-FA93-490E-B9CF-97BB63747C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4" name="Freeform 21">
              <a:extLst>
                <a:ext uri="{FF2B5EF4-FFF2-40B4-BE49-F238E27FC236}">
                  <a16:creationId xmlns:a16="http://schemas.microsoft.com/office/drawing/2014/main" id="{3CD83DC6-F4A0-4A4D-AAC3-83983F960DC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5" name="Freeform 22">
              <a:extLst>
                <a:ext uri="{FF2B5EF4-FFF2-40B4-BE49-F238E27FC236}">
                  <a16:creationId xmlns:a16="http://schemas.microsoft.com/office/drawing/2014/main" id="{6E9B4028-C74F-4631-8312-68B30E6E62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6" name="Freeform 23">
              <a:extLst>
                <a:ext uri="{FF2B5EF4-FFF2-40B4-BE49-F238E27FC236}">
                  <a16:creationId xmlns:a16="http://schemas.microsoft.com/office/drawing/2014/main" id="{1E3337C9-1DDE-4E2E-8519-7D2C23C95FE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7" name="Freeform 24">
              <a:extLst>
                <a:ext uri="{FF2B5EF4-FFF2-40B4-BE49-F238E27FC236}">
                  <a16:creationId xmlns:a16="http://schemas.microsoft.com/office/drawing/2014/main" id="{754A526E-6EC0-458A-9C4C-008F6749CDD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8" name="Freeform 25">
              <a:extLst>
                <a:ext uri="{FF2B5EF4-FFF2-40B4-BE49-F238E27FC236}">
                  <a16:creationId xmlns:a16="http://schemas.microsoft.com/office/drawing/2014/main" id="{6A3DA723-7448-48CF-8BD2-FED2D4FED5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9" name="Freeform 26">
              <a:extLst>
                <a:ext uri="{FF2B5EF4-FFF2-40B4-BE49-F238E27FC236}">
                  <a16:creationId xmlns:a16="http://schemas.microsoft.com/office/drawing/2014/main" id="{9B506EC1-D8A8-4532-B78B-A236567EE05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40" name="Freeform 27">
              <a:extLst>
                <a:ext uri="{FF2B5EF4-FFF2-40B4-BE49-F238E27FC236}">
                  <a16:creationId xmlns:a16="http://schemas.microsoft.com/office/drawing/2014/main" id="{AA9DFB36-74F4-4977-ABC5-3257EDA331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41" name="Freeform 28">
              <a:extLst>
                <a:ext uri="{FF2B5EF4-FFF2-40B4-BE49-F238E27FC236}">
                  <a16:creationId xmlns:a16="http://schemas.microsoft.com/office/drawing/2014/main" id="{966A7FBA-BB79-4AF0-90C2-5F2BC9F2D1D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42" name="Freeform 29">
              <a:extLst>
                <a:ext uri="{FF2B5EF4-FFF2-40B4-BE49-F238E27FC236}">
                  <a16:creationId xmlns:a16="http://schemas.microsoft.com/office/drawing/2014/main" id="{23BB8A47-FF1B-44E5-8D93-7ADF37F1D7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43" name="Freeform 30">
              <a:extLst>
                <a:ext uri="{FF2B5EF4-FFF2-40B4-BE49-F238E27FC236}">
                  <a16:creationId xmlns:a16="http://schemas.microsoft.com/office/drawing/2014/main" id="{E463E1B7-7BED-4425-95B7-F6F75F87335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44" name="Freeform 31">
              <a:extLst>
                <a:ext uri="{FF2B5EF4-FFF2-40B4-BE49-F238E27FC236}">
                  <a16:creationId xmlns:a16="http://schemas.microsoft.com/office/drawing/2014/main" id="{749D0675-4397-4610-9807-2F7C1CC942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45" name="Freeform 32">
              <a:extLst>
                <a:ext uri="{FF2B5EF4-FFF2-40B4-BE49-F238E27FC236}">
                  <a16:creationId xmlns:a16="http://schemas.microsoft.com/office/drawing/2014/main" id="{DE7617CF-8919-43C3-9557-08D67C7DAF2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46" name="Rectangle 45">
              <a:extLst>
                <a:ext uri="{FF2B5EF4-FFF2-40B4-BE49-F238E27FC236}">
                  <a16:creationId xmlns:a16="http://schemas.microsoft.com/office/drawing/2014/main" id="{3DB68720-7E37-4930-9900-8632140D62B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47" name="Freeform 34">
              <a:extLst>
                <a:ext uri="{FF2B5EF4-FFF2-40B4-BE49-F238E27FC236}">
                  <a16:creationId xmlns:a16="http://schemas.microsoft.com/office/drawing/2014/main" id="{202F13DF-5B76-468E-A95E-80780788BD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48" name="Freeform 35">
              <a:extLst>
                <a:ext uri="{FF2B5EF4-FFF2-40B4-BE49-F238E27FC236}">
                  <a16:creationId xmlns:a16="http://schemas.microsoft.com/office/drawing/2014/main" id="{219143C2-6062-4C2C-9563-6534108E35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49" name="Freeform 36">
              <a:extLst>
                <a:ext uri="{FF2B5EF4-FFF2-40B4-BE49-F238E27FC236}">
                  <a16:creationId xmlns:a16="http://schemas.microsoft.com/office/drawing/2014/main" id="{38413A0C-26DB-479B-B747-1D81361007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50" name="Freeform 37">
              <a:extLst>
                <a:ext uri="{FF2B5EF4-FFF2-40B4-BE49-F238E27FC236}">
                  <a16:creationId xmlns:a16="http://schemas.microsoft.com/office/drawing/2014/main" id="{CB526B5F-4FAA-4B4C-8AF8-B98EC74A3D2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51" name="Freeform 38">
              <a:extLst>
                <a:ext uri="{FF2B5EF4-FFF2-40B4-BE49-F238E27FC236}">
                  <a16:creationId xmlns:a16="http://schemas.microsoft.com/office/drawing/2014/main" id="{54FFF88E-6D69-4AE9-8378-D164191557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52" name="Freeform 39">
              <a:extLst>
                <a:ext uri="{FF2B5EF4-FFF2-40B4-BE49-F238E27FC236}">
                  <a16:creationId xmlns:a16="http://schemas.microsoft.com/office/drawing/2014/main" id="{8008115A-CE00-4E36-BAF1-B511F21E83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53" name="Freeform 40">
              <a:extLst>
                <a:ext uri="{FF2B5EF4-FFF2-40B4-BE49-F238E27FC236}">
                  <a16:creationId xmlns:a16="http://schemas.microsoft.com/office/drawing/2014/main" id="{2935DB29-6F85-47D8-863C-11386389DBF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54" name="Freeform 41">
              <a:extLst>
                <a:ext uri="{FF2B5EF4-FFF2-40B4-BE49-F238E27FC236}">
                  <a16:creationId xmlns:a16="http://schemas.microsoft.com/office/drawing/2014/main" id="{4FB8E51B-1AC1-4671-B181-473C29BECD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55" name="Freeform 42">
              <a:extLst>
                <a:ext uri="{FF2B5EF4-FFF2-40B4-BE49-F238E27FC236}">
                  <a16:creationId xmlns:a16="http://schemas.microsoft.com/office/drawing/2014/main" id="{91E6AE4F-959F-4ED7-A199-8C0307E40EA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56" name="Freeform 43">
              <a:extLst>
                <a:ext uri="{FF2B5EF4-FFF2-40B4-BE49-F238E27FC236}">
                  <a16:creationId xmlns:a16="http://schemas.microsoft.com/office/drawing/2014/main" id="{A0445E55-0009-44A5-AA6A-350D9D48A2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57" name="Freeform 44">
              <a:extLst>
                <a:ext uri="{FF2B5EF4-FFF2-40B4-BE49-F238E27FC236}">
                  <a16:creationId xmlns:a16="http://schemas.microsoft.com/office/drawing/2014/main" id="{B5291C75-4ECA-4829-B824-5725C32905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58" name="Rectangle 57">
              <a:extLst>
                <a:ext uri="{FF2B5EF4-FFF2-40B4-BE49-F238E27FC236}">
                  <a16:creationId xmlns:a16="http://schemas.microsoft.com/office/drawing/2014/main" id="{6793376D-3E7C-4F04-8BC8-EC4820622BE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59" name="Freeform 46">
              <a:extLst>
                <a:ext uri="{FF2B5EF4-FFF2-40B4-BE49-F238E27FC236}">
                  <a16:creationId xmlns:a16="http://schemas.microsoft.com/office/drawing/2014/main" id="{3596510A-5528-445D-AFEA-6E3F89BA84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60" name="Freeform 47">
              <a:extLst>
                <a:ext uri="{FF2B5EF4-FFF2-40B4-BE49-F238E27FC236}">
                  <a16:creationId xmlns:a16="http://schemas.microsoft.com/office/drawing/2014/main" id="{E1B69479-D8C9-4E2E-A931-4D49C4FD76D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61" name="Freeform 48">
              <a:extLst>
                <a:ext uri="{FF2B5EF4-FFF2-40B4-BE49-F238E27FC236}">
                  <a16:creationId xmlns:a16="http://schemas.microsoft.com/office/drawing/2014/main" id="{0A759A2E-A8B1-44C8-B3F9-A16714C895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62" name="Freeform 49">
              <a:extLst>
                <a:ext uri="{FF2B5EF4-FFF2-40B4-BE49-F238E27FC236}">
                  <a16:creationId xmlns:a16="http://schemas.microsoft.com/office/drawing/2014/main" id="{6C2B3B3C-1DC9-4352-BB73-801976C8F51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63" name="Freeform 50">
              <a:extLst>
                <a:ext uri="{FF2B5EF4-FFF2-40B4-BE49-F238E27FC236}">
                  <a16:creationId xmlns:a16="http://schemas.microsoft.com/office/drawing/2014/main" id="{EE22E3A8-5789-4189-9AC7-98D6826B03D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64" name="Freeform 51">
              <a:extLst>
                <a:ext uri="{FF2B5EF4-FFF2-40B4-BE49-F238E27FC236}">
                  <a16:creationId xmlns:a16="http://schemas.microsoft.com/office/drawing/2014/main" id="{9AC0FC74-D003-4D0D-9CAF-F6A03739E2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65" name="Freeform 52">
              <a:extLst>
                <a:ext uri="{FF2B5EF4-FFF2-40B4-BE49-F238E27FC236}">
                  <a16:creationId xmlns:a16="http://schemas.microsoft.com/office/drawing/2014/main" id="{126C2057-02E1-4348-ABEB-EAC063A17E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66" name="Freeform 53">
              <a:extLst>
                <a:ext uri="{FF2B5EF4-FFF2-40B4-BE49-F238E27FC236}">
                  <a16:creationId xmlns:a16="http://schemas.microsoft.com/office/drawing/2014/main" id="{5150586D-D743-4392-844F-F2AFCCE649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67" name="Freeform 54">
              <a:extLst>
                <a:ext uri="{FF2B5EF4-FFF2-40B4-BE49-F238E27FC236}">
                  <a16:creationId xmlns:a16="http://schemas.microsoft.com/office/drawing/2014/main" id="{9E5B157A-534E-4879-8013-D02864E76F5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68" name="Freeform 55">
              <a:extLst>
                <a:ext uri="{FF2B5EF4-FFF2-40B4-BE49-F238E27FC236}">
                  <a16:creationId xmlns:a16="http://schemas.microsoft.com/office/drawing/2014/main" id="{CEE2DD73-7E8C-4F26-8E93-8C32D11B26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69" name="Freeform 56">
              <a:extLst>
                <a:ext uri="{FF2B5EF4-FFF2-40B4-BE49-F238E27FC236}">
                  <a16:creationId xmlns:a16="http://schemas.microsoft.com/office/drawing/2014/main" id="{908CAC5F-DD8E-4A58-BD4C-6D8D29FA492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70" name="Freeform 57">
              <a:extLst>
                <a:ext uri="{FF2B5EF4-FFF2-40B4-BE49-F238E27FC236}">
                  <a16:creationId xmlns:a16="http://schemas.microsoft.com/office/drawing/2014/main" id="{20F130CF-281E-408C-9884-5F8B22CA1D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71" name="Freeform 58">
              <a:extLst>
                <a:ext uri="{FF2B5EF4-FFF2-40B4-BE49-F238E27FC236}">
                  <a16:creationId xmlns:a16="http://schemas.microsoft.com/office/drawing/2014/main" id="{3BC78068-9115-4D5D-9B2B-6F9BD9C296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grpSp>
      <p:pic>
        <p:nvPicPr>
          <p:cNvPr id="4" name="Content Placeholder 3">
            <a:extLst>
              <a:ext uri="{FF2B5EF4-FFF2-40B4-BE49-F238E27FC236}">
                <a16:creationId xmlns:a16="http://schemas.microsoft.com/office/drawing/2014/main" id="{71AA0581-2057-B4C5-46E9-66BBA7CBBFC2}"/>
              </a:ext>
            </a:extLst>
          </p:cNvPr>
          <p:cNvPicPr>
            <a:picLocks noGrp="1" noChangeAspect="1"/>
          </p:cNvPicPr>
          <p:nvPr>
            <p:ph idx="1"/>
          </p:nvPr>
        </p:nvPicPr>
        <p:blipFill>
          <a:blip r:embed="rId5"/>
          <a:stretch>
            <a:fillRect/>
          </a:stretch>
        </p:blipFill>
        <p:spPr>
          <a:xfrm>
            <a:off x="6689976" y="1050094"/>
            <a:ext cx="5095179" cy="5491936"/>
          </a:xfrm>
        </p:spPr>
      </p:pic>
    </p:spTree>
    <p:extLst>
      <p:ext uri="{BB962C8B-B14F-4D97-AF65-F5344CB8AC3E}">
        <p14:creationId xmlns:p14="http://schemas.microsoft.com/office/powerpoint/2010/main" val="31530550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57" name="Rectangle 2056">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9"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061" name="Rectangle 2060">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2063"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EF748E5E-E822-9A8A-3087-C0D1DC45138F}"/>
              </a:ext>
            </a:extLst>
          </p:cNvPr>
          <p:cNvSpPr>
            <a:spLocks noGrp="1"/>
          </p:cNvSpPr>
          <p:nvPr>
            <p:ph type="title"/>
          </p:nvPr>
        </p:nvSpPr>
        <p:spPr>
          <a:xfrm>
            <a:off x="855266" y="618518"/>
            <a:ext cx="2851417" cy="1478570"/>
          </a:xfrm>
        </p:spPr>
        <p:txBody>
          <a:bodyPr>
            <a:normAutofit/>
          </a:bodyPr>
          <a:lstStyle/>
          <a:p>
            <a:r>
              <a:rPr lang="en-US" sz="2500">
                <a:solidFill>
                  <a:srgbClr val="FFFFFF"/>
                </a:solidFill>
              </a:rPr>
              <a:t>Analyze the Impact of Mental Health on Work Performance</a:t>
            </a:r>
          </a:p>
        </p:txBody>
      </p:sp>
      <p:sp>
        <p:nvSpPr>
          <p:cNvPr id="2054" name="Content Placeholder 2053">
            <a:extLst>
              <a:ext uri="{FF2B5EF4-FFF2-40B4-BE49-F238E27FC236}">
                <a16:creationId xmlns:a16="http://schemas.microsoft.com/office/drawing/2014/main" id="{F28CF310-FB56-B08C-16B4-AC6D8F23EE20}"/>
              </a:ext>
            </a:extLst>
          </p:cNvPr>
          <p:cNvSpPr>
            <a:spLocks noGrp="1"/>
          </p:cNvSpPr>
          <p:nvPr>
            <p:ph idx="1"/>
          </p:nvPr>
        </p:nvSpPr>
        <p:spPr>
          <a:xfrm>
            <a:off x="666314" y="2249487"/>
            <a:ext cx="3129958" cy="3957302"/>
          </a:xfrm>
        </p:spPr>
        <p:txBody>
          <a:bodyPr>
            <a:normAutofit/>
          </a:bodyPr>
          <a:lstStyle/>
          <a:p>
            <a:r>
              <a:rPr lang="en-US" sz="1800" dirty="0">
                <a:solidFill>
                  <a:srgbClr val="FFFFFF"/>
                </a:solidFill>
              </a:rPr>
              <a:t>This graph tells us that "Sometimes" is the most common frequency of mental health interference, with approximately 350-400 employees reporting this</a:t>
            </a:r>
          </a:p>
          <a:p>
            <a:r>
              <a:rPr lang="en-US" sz="1800" dirty="0">
                <a:solidFill>
                  <a:srgbClr val="FFFFFF"/>
                </a:solidFill>
              </a:rPr>
              <a:t>This suggests that mental health occasionally impacts work performance for a significant portion of tech employees.</a:t>
            </a:r>
          </a:p>
        </p:txBody>
      </p:sp>
      <p:grpSp>
        <p:nvGrpSpPr>
          <p:cNvPr id="2065" name="Group 2064">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066"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2067"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68"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69"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70"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71"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72"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73"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74"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75"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76"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77"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078"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79"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80"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81"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82"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2083"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84"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85"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86"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87"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88"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89"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90"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91"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92"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pic>
        <p:nvPicPr>
          <p:cNvPr id="4" name="Picture 3">
            <a:extLst>
              <a:ext uri="{FF2B5EF4-FFF2-40B4-BE49-F238E27FC236}">
                <a16:creationId xmlns:a16="http://schemas.microsoft.com/office/drawing/2014/main" id="{E12901D4-7A6F-9789-6432-FA720415A39A}"/>
              </a:ext>
            </a:extLst>
          </p:cNvPr>
          <p:cNvPicPr>
            <a:picLocks noChangeAspect="1"/>
          </p:cNvPicPr>
          <p:nvPr/>
        </p:nvPicPr>
        <p:blipFill>
          <a:blip r:embed="rId3"/>
          <a:stretch>
            <a:fillRect/>
          </a:stretch>
        </p:blipFill>
        <p:spPr>
          <a:xfrm>
            <a:off x="4420745" y="1158799"/>
            <a:ext cx="7527182" cy="4667250"/>
          </a:xfrm>
          <a:prstGeom prst="rect">
            <a:avLst/>
          </a:prstGeom>
        </p:spPr>
      </p:pic>
    </p:spTree>
    <p:extLst>
      <p:ext uri="{BB962C8B-B14F-4D97-AF65-F5344CB8AC3E}">
        <p14:creationId xmlns:p14="http://schemas.microsoft.com/office/powerpoint/2010/main" val="546969641"/>
      </p:ext>
    </p:extLst>
  </p:cSld>
  <p:clrMapOvr>
    <a:overrideClrMapping bg1="lt1" tx1="dk1" bg2="lt2" tx2="dk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CBA50DB-DBC7-4B6E-B3C1-8FF1EA519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1DED8FB6-AF8D-4D98-913D-E6486FEC10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14" name="Group 13">
              <a:extLst>
                <a:ext uri="{FF2B5EF4-FFF2-40B4-BE49-F238E27FC236}">
                  <a16:creationId xmlns:a16="http://schemas.microsoft.com/office/drawing/2014/main" id="{0A805ED2-113B-4584-8827-567B5792F1F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6" name="Rectangle 5">
                <a:extLst>
                  <a:ext uri="{FF2B5EF4-FFF2-40B4-BE49-F238E27FC236}">
                    <a16:creationId xmlns:a16="http://schemas.microsoft.com/office/drawing/2014/main" id="{C6CF21D8-CC72-4F35-A29E-3AF9E6DA130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27" name="Freeform 6">
                <a:extLst>
                  <a:ext uri="{FF2B5EF4-FFF2-40B4-BE49-F238E27FC236}">
                    <a16:creationId xmlns:a16="http://schemas.microsoft.com/office/drawing/2014/main" id="{8E60A7C3-087D-47B4-AB5A-C8B1042FD2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8" name="Freeform 7">
                <a:extLst>
                  <a:ext uri="{FF2B5EF4-FFF2-40B4-BE49-F238E27FC236}">
                    <a16:creationId xmlns:a16="http://schemas.microsoft.com/office/drawing/2014/main" id="{1885EECE-F6D9-4128-BC90-01583BF269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Freeform 8">
                <a:extLst>
                  <a:ext uri="{FF2B5EF4-FFF2-40B4-BE49-F238E27FC236}">
                    <a16:creationId xmlns:a16="http://schemas.microsoft.com/office/drawing/2014/main" id="{F44AA128-AA96-4FF2-A1C3-F9D2E7FD38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 name="Freeform 9">
                <a:extLst>
                  <a:ext uri="{FF2B5EF4-FFF2-40B4-BE49-F238E27FC236}">
                    <a16:creationId xmlns:a16="http://schemas.microsoft.com/office/drawing/2014/main" id="{7E52DC12-230B-4892-B284-F2FE9DE16A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 name="Freeform 10">
                <a:extLst>
                  <a:ext uri="{FF2B5EF4-FFF2-40B4-BE49-F238E27FC236}">
                    <a16:creationId xmlns:a16="http://schemas.microsoft.com/office/drawing/2014/main" id="{A68FBF9E-B81A-41D0-8A03-6CFC30811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11">
                <a:extLst>
                  <a:ext uri="{FF2B5EF4-FFF2-40B4-BE49-F238E27FC236}">
                    <a16:creationId xmlns:a16="http://schemas.microsoft.com/office/drawing/2014/main" id="{B0047F84-8480-494F-9241-39FF17CFF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12">
                <a:extLst>
                  <a:ext uri="{FF2B5EF4-FFF2-40B4-BE49-F238E27FC236}">
                    <a16:creationId xmlns:a16="http://schemas.microsoft.com/office/drawing/2014/main" id="{8CAF76D8-4B95-4A8E-9EE5-8CCC0A7AD2C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13">
                <a:extLst>
                  <a:ext uri="{FF2B5EF4-FFF2-40B4-BE49-F238E27FC236}">
                    <a16:creationId xmlns:a16="http://schemas.microsoft.com/office/drawing/2014/main" id="{792F82F3-05A8-4A55-8C5B-81F6678B59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Freeform 14">
                <a:extLst>
                  <a:ext uri="{FF2B5EF4-FFF2-40B4-BE49-F238E27FC236}">
                    <a16:creationId xmlns:a16="http://schemas.microsoft.com/office/drawing/2014/main" id="{B8472536-021A-4E59-BD59-DDC090A18A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6" name="Freeform 15">
                <a:extLst>
                  <a:ext uri="{FF2B5EF4-FFF2-40B4-BE49-F238E27FC236}">
                    <a16:creationId xmlns:a16="http://schemas.microsoft.com/office/drawing/2014/main" id="{AEBEF646-3C12-469F-B194-A161A7A95D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Line 16">
                <a:extLst>
                  <a:ext uri="{FF2B5EF4-FFF2-40B4-BE49-F238E27FC236}">
                    <a16:creationId xmlns:a16="http://schemas.microsoft.com/office/drawing/2014/main" id="{D4501159-D7AC-4307-9DFC-C8F3A94341D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38" name="Freeform 17">
                <a:extLst>
                  <a:ext uri="{FF2B5EF4-FFF2-40B4-BE49-F238E27FC236}">
                    <a16:creationId xmlns:a16="http://schemas.microsoft.com/office/drawing/2014/main" id="{B5244C41-454C-47D8-A6A9-C17EC2A36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9" name="Freeform 18">
                <a:extLst>
                  <a:ext uri="{FF2B5EF4-FFF2-40B4-BE49-F238E27FC236}">
                    <a16:creationId xmlns:a16="http://schemas.microsoft.com/office/drawing/2014/main" id="{8FA883B8-99FB-4540-B573-F0674BFB1C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0" name="Freeform 19">
                <a:extLst>
                  <a:ext uri="{FF2B5EF4-FFF2-40B4-BE49-F238E27FC236}">
                    <a16:creationId xmlns:a16="http://schemas.microsoft.com/office/drawing/2014/main" id="{F1178B7C-5A00-4E5B-9010-B1477621E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1" name="Freeform 20">
                <a:extLst>
                  <a:ext uri="{FF2B5EF4-FFF2-40B4-BE49-F238E27FC236}">
                    <a16:creationId xmlns:a16="http://schemas.microsoft.com/office/drawing/2014/main" id="{E359D5D8-EE2E-4714-A40A-C3A6D91F98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2" name="Rectangle 21">
                <a:extLst>
                  <a:ext uri="{FF2B5EF4-FFF2-40B4-BE49-F238E27FC236}">
                    <a16:creationId xmlns:a16="http://schemas.microsoft.com/office/drawing/2014/main" id="{8A89C2E5-F892-4666-85FB-995578FBC73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43" name="Freeform 22">
                <a:extLst>
                  <a:ext uri="{FF2B5EF4-FFF2-40B4-BE49-F238E27FC236}">
                    <a16:creationId xmlns:a16="http://schemas.microsoft.com/office/drawing/2014/main" id="{6DC6174B-0EC3-4A81-A0D1-D10DBB869A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4" name="Freeform 23">
                <a:extLst>
                  <a:ext uri="{FF2B5EF4-FFF2-40B4-BE49-F238E27FC236}">
                    <a16:creationId xmlns:a16="http://schemas.microsoft.com/office/drawing/2014/main" id="{2CB96070-0553-4F79-984C-8DABB1CD5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5" name="Freeform 24">
                <a:extLst>
                  <a:ext uri="{FF2B5EF4-FFF2-40B4-BE49-F238E27FC236}">
                    <a16:creationId xmlns:a16="http://schemas.microsoft.com/office/drawing/2014/main" id="{BA23B6E2-3718-4009-B80E-9279154B19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6" name="Freeform 25">
                <a:extLst>
                  <a:ext uri="{FF2B5EF4-FFF2-40B4-BE49-F238E27FC236}">
                    <a16:creationId xmlns:a16="http://schemas.microsoft.com/office/drawing/2014/main" id="{CAFB32D5-E528-419B-80EE-1475633970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7" name="Freeform 26">
                <a:extLst>
                  <a:ext uri="{FF2B5EF4-FFF2-40B4-BE49-F238E27FC236}">
                    <a16:creationId xmlns:a16="http://schemas.microsoft.com/office/drawing/2014/main" id="{A68ADD35-4FEA-404D-B2F3-23556E6E8F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8" name="Freeform 27">
                <a:extLst>
                  <a:ext uri="{FF2B5EF4-FFF2-40B4-BE49-F238E27FC236}">
                    <a16:creationId xmlns:a16="http://schemas.microsoft.com/office/drawing/2014/main" id="{89CF17CA-49E3-4B4A-836A-4FD55C67BE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9" name="Freeform 28">
                <a:extLst>
                  <a:ext uri="{FF2B5EF4-FFF2-40B4-BE49-F238E27FC236}">
                    <a16:creationId xmlns:a16="http://schemas.microsoft.com/office/drawing/2014/main" id="{AB394F2E-F3E7-4CED-84A9-35C47AB287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0" name="Freeform 29">
                <a:extLst>
                  <a:ext uri="{FF2B5EF4-FFF2-40B4-BE49-F238E27FC236}">
                    <a16:creationId xmlns:a16="http://schemas.microsoft.com/office/drawing/2014/main" id="{FF816C2F-3999-4A9F-8395-5D68ED33A4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1" name="Freeform 30">
                <a:extLst>
                  <a:ext uri="{FF2B5EF4-FFF2-40B4-BE49-F238E27FC236}">
                    <a16:creationId xmlns:a16="http://schemas.microsoft.com/office/drawing/2014/main" id="{82AD6AC6-71D5-4BD8-9185-D3062968B5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2" name="Freeform 31">
                <a:extLst>
                  <a:ext uri="{FF2B5EF4-FFF2-40B4-BE49-F238E27FC236}">
                    <a16:creationId xmlns:a16="http://schemas.microsoft.com/office/drawing/2014/main" id="{743A50C2-65CF-4F4C-B412-6149A93ACF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grpSp>
          <p:nvGrpSpPr>
            <p:cNvPr id="15" name="Group 14">
              <a:extLst>
                <a:ext uri="{FF2B5EF4-FFF2-40B4-BE49-F238E27FC236}">
                  <a16:creationId xmlns:a16="http://schemas.microsoft.com/office/drawing/2014/main" id="{6C0E7A88-FEDF-4C4F-A6B4-F7DDE9DE926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16" name="Freeform 32">
                <a:extLst>
                  <a:ext uri="{FF2B5EF4-FFF2-40B4-BE49-F238E27FC236}">
                    <a16:creationId xmlns:a16="http://schemas.microsoft.com/office/drawing/2014/main" id="{AE94B3EE-D5C0-4BDE-B6AA-7599F0486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7" name="Freeform 33">
                <a:extLst>
                  <a:ext uri="{FF2B5EF4-FFF2-40B4-BE49-F238E27FC236}">
                    <a16:creationId xmlns:a16="http://schemas.microsoft.com/office/drawing/2014/main" id="{5EF110E8-C00D-454E-8F3A-ECF2D356676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8" name="Freeform 34">
                <a:extLst>
                  <a:ext uri="{FF2B5EF4-FFF2-40B4-BE49-F238E27FC236}">
                    <a16:creationId xmlns:a16="http://schemas.microsoft.com/office/drawing/2014/main" id="{BFC5F327-6927-4F35-9AF6-C45527BB45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9" name="Freeform 35">
                <a:extLst>
                  <a:ext uri="{FF2B5EF4-FFF2-40B4-BE49-F238E27FC236}">
                    <a16:creationId xmlns:a16="http://schemas.microsoft.com/office/drawing/2014/main" id="{BF2D314D-AEDE-418D-9702-D3CDB98C3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 name="Freeform 36">
                <a:extLst>
                  <a:ext uri="{FF2B5EF4-FFF2-40B4-BE49-F238E27FC236}">
                    <a16:creationId xmlns:a16="http://schemas.microsoft.com/office/drawing/2014/main" id="{64FD07F8-3CA6-4209-9A9E-30609FE9A3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37">
                <a:extLst>
                  <a:ext uri="{FF2B5EF4-FFF2-40B4-BE49-F238E27FC236}">
                    <a16:creationId xmlns:a16="http://schemas.microsoft.com/office/drawing/2014/main" id="{AB0AE24D-CD49-4B57-82E0-780F62AE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Freeform 38">
                <a:extLst>
                  <a:ext uri="{FF2B5EF4-FFF2-40B4-BE49-F238E27FC236}">
                    <a16:creationId xmlns:a16="http://schemas.microsoft.com/office/drawing/2014/main" id="{66803AF8-6368-45E6-A0B7-C0C4CFFEEB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3" name="Freeform 39">
                <a:extLst>
                  <a:ext uri="{FF2B5EF4-FFF2-40B4-BE49-F238E27FC236}">
                    <a16:creationId xmlns:a16="http://schemas.microsoft.com/office/drawing/2014/main" id="{B4761E05-2792-472B-A814-9616151CF3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Freeform 40">
                <a:extLst>
                  <a:ext uri="{FF2B5EF4-FFF2-40B4-BE49-F238E27FC236}">
                    <a16:creationId xmlns:a16="http://schemas.microsoft.com/office/drawing/2014/main" id="{40B6A261-9427-4E70-9564-048AD009B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5" name="Rectangle 41">
                <a:extLst>
                  <a:ext uri="{FF2B5EF4-FFF2-40B4-BE49-F238E27FC236}">
                    <a16:creationId xmlns:a16="http://schemas.microsoft.com/office/drawing/2014/main" id="{68BFDFBE-2286-4123-9436-E1DF84AF494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grpSp>
      </p:grpSp>
      <p:pic>
        <p:nvPicPr>
          <p:cNvPr id="54" name="Picture 2">
            <a:extLst>
              <a:ext uri="{FF2B5EF4-FFF2-40B4-BE49-F238E27FC236}">
                <a16:creationId xmlns:a16="http://schemas.microsoft.com/office/drawing/2014/main" id="{5B3DE270-418F-47A7-B311-C4D876041D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17E97032-B0C3-BD59-1287-FF43F3DF2714}"/>
              </a:ext>
            </a:extLst>
          </p:cNvPr>
          <p:cNvSpPr>
            <a:spLocks noGrp="1"/>
          </p:cNvSpPr>
          <p:nvPr>
            <p:ph type="title"/>
          </p:nvPr>
        </p:nvSpPr>
        <p:spPr>
          <a:xfrm>
            <a:off x="8036041" y="618518"/>
            <a:ext cx="3281003" cy="1478570"/>
          </a:xfrm>
        </p:spPr>
        <p:txBody>
          <a:bodyPr anchor="b">
            <a:normAutofit/>
          </a:bodyPr>
          <a:lstStyle/>
          <a:p>
            <a:r>
              <a:rPr lang="en-US" sz="2800">
                <a:solidFill>
                  <a:srgbClr val="FFFFFF"/>
                </a:solidFill>
              </a:rPr>
              <a:t>Examine the Rate of Mental Health Treatment</a:t>
            </a:r>
          </a:p>
        </p:txBody>
      </p:sp>
      <p:sp useBgFill="1">
        <p:nvSpPr>
          <p:cNvPr id="56" name="Round Diagonal Corner Rectangle 11">
            <a:extLst>
              <a:ext uri="{FF2B5EF4-FFF2-40B4-BE49-F238E27FC236}">
                <a16:creationId xmlns:a16="http://schemas.microsoft.com/office/drawing/2014/main" id="{A1351C6B-7343-451F-AB4A-1CE294A4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ontent Placeholder 7">
            <a:extLst>
              <a:ext uri="{FF2B5EF4-FFF2-40B4-BE49-F238E27FC236}">
                <a16:creationId xmlns:a16="http://schemas.microsoft.com/office/drawing/2014/main" id="{64A1C82F-5124-D91F-A594-1ECCCFC1291D}"/>
              </a:ext>
            </a:extLst>
          </p:cNvPr>
          <p:cNvSpPr>
            <a:spLocks noGrp="1"/>
          </p:cNvSpPr>
          <p:nvPr>
            <p:ph idx="1"/>
          </p:nvPr>
        </p:nvSpPr>
        <p:spPr>
          <a:xfrm>
            <a:off x="8036041" y="2249487"/>
            <a:ext cx="3281004" cy="3541714"/>
          </a:xfrm>
        </p:spPr>
        <p:txBody>
          <a:bodyPr>
            <a:normAutofit fontScale="85000" lnSpcReduction="10000"/>
          </a:bodyPr>
          <a:lstStyle/>
          <a:p>
            <a:r>
              <a:rPr lang="en-US" sz="1800" dirty="0">
                <a:solidFill>
                  <a:srgbClr val="FFFFFF"/>
                </a:solidFill>
              </a:rPr>
              <a:t>This chart shows that 62.6% of tech employees have sought treatment for mental health issues vs. 53.9 in non-technical roles. </a:t>
            </a:r>
          </a:p>
          <a:p>
            <a:r>
              <a:rPr lang="en-US" sz="1800" dirty="0">
                <a:solidFill>
                  <a:srgbClr val="FFFFFF"/>
                </a:solidFill>
              </a:rPr>
              <a:t>The data suggests that a significant portion of tech employees are aware of the mental health challenges they face, possibly exacerbated by constant technology exposure, and more seek treatment to address these issues than do non-tech employees.</a:t>
            </a:r>
          </a:p>
        </p:txBody>
      </p:sp>
      <p:pic>
        <p:nvPicPr>
          <p:cNvPr id="10" name="Picture 9">
            <a:extLst>
              <a:ext uri="{FF2B5EF4-FFF2-40B4-BE49-F238E27FC236}">
                <a16:creationId xmlns:a16="http://schemas.microsoft.com/office/drawing/2014/main" id="{BE1D91D9-5A76-F3DA-0FA0-E9BB04AFD8B2}"/>
              </a:ext>
            </a:extLst>
          </p:cNvPr>
          <p:cNvPicPr>
            <a:picLocks noChangeAspect="1"/>
          </p:cNvPicPr>
          <p:nvPr/>
        </p:nvPicPr>
        <p:blipFill>
          <a:blip r:embed="rId3"/>
          <a:stretch>
            <a:fillRect/>
          </a:stretch>
        </p:blipFill>
        <p:spPr>
          <a:xfrm>
            <a:off x="824648" y="1701006"/>
            <a:ext cx="6670056" cy="3271838"/>
          </a:xfrm>
          <a:prstGeom prst="rect">
            <a:avLst/>
          </a:prstGeom>
        </p:spPr>
      </p:pic>
    </p:spTree>
    <p:extLst>
      <p:ext uri="{BB962C8B-B14F-4D97-AF65-F5344CB8AC3E}">
        <p14:creationId xmlns:p14="http://schemas.microsoft.com/office/powerpoint/2010/main" val="3499068425"/>
      </p:ext>
    </p:extLst>
  </p:cSld>
  <p:clrMapOvr>
    <a:overrideClrMapping bg1="lt1" tx1="dk1" bg2="lt2" tx2="dk2" accent1="accent1" accent2="accent2" accent3="accent3" accent4="accent4" accent5="accent5" accent6="accent6" hlink="hlink" folHlink="folHlink"/>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E096F0E7-E7B5-406E-8E94-F0043B2AC7F6}">
  <ds:schemaRefs>
    <ds:schemaRef ds:uri="http://schemas.microsoft.com/sharepoint/v3/contenttype/forms"/>
  </ds:schemaRefs>
</ds:datastoreItem>
</file>

<file path=customXml/itemProps3.xml><?xml version="1.0" encoding="utf-8"?>
<ds:datastoreItem xmlns:ds="http://schemas.openxmlformats.org/officeDocument/2006/customXml" ds:itemID="{AC41CBB0-BAA0-4983-8F2B-E10AF3358DA8}">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Circuit design</Template>
  <TotalTime>163</TotalTime>
  <Words>1188</Words>
  <Application>Microsoft Office PowerPoint</Application>
  <PresentationFormat>Widescreen</PresentationFormat>
  <Paragraphs>97</Paragraphs>
  <Slides>13</Slides>
  <Notes>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Tw Cen MT</vt:lpstr>
      <vt:lpstr>Circuit</vt:lpstr>
      <vt:lpstr>Addressing Mental Health Challenges in the Tech Industry</vt:lpstr>
      <vt:lpstr>PowerPoint Presentation</vt:lpstr>
      <vt:lpstr>Decompose the Ask?</vt:lpstr>
      <vt:lpstr>EXPLORATION: Identify Data Sources</vt:lpstr>
      <vt:lpstr>Define Strategies and Metrics</vt:lpstr>
      <vt:lpstr>TELLING THE STORY: Build a Data Retrieval Plan</vt:lpstr>
      <vt:lpstr>See Notebook</vt:lpstr>
      <vt:lpstr>Analyze the Impact of Mental Health on Work Performance</vt:lpstr>
      <vt:lpstr>Examine the Rate of Mental Health Treatment</vt:lpstr>
      <vt:lpstr>Evaluate the Availability of Mental Health Resources</vt:lpstr>
      <vt:lpstr>Investigate Stigmatization and Consequences</vt:lpstr>
      <vt:lpstr>Compare Willingness to Discuss Mental Health with Supervisors and Coworkers</vt:lpstr>
      <vt:lpstr>The End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Don Doggett</dc:creator>
  <cp:lastModifiedBy>Don Doggett</cp:lastModifiedBy>
  <cp:revision>10</cp:revision>
  <dcterms:created xsi:type="dcterms:W3CDTF">2024-10-01T02:26:22Z</dcterms:created>
  <dcterms:modified xsi:type="dcterms:W3CDTF">2024-10-02T02:10:25Z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